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6"/>
  </p:notesMasterIdLst>
  <p:sldIdLst>
    <p:sldId id="256" r:id="rId2"/>
    <p:sldId id="258" r:id="rId3"/>
    <p:sldId id="276" r:id="rId4"/>
    <p:sldId id="257" r:id="rId5"/>
    <p:sldId id="267" r:id="rId6"/>
    <p:sldId id="259" r:id="rId7"/>
    <p:sldId id="272" r:id="rId8"/>
    <p:sldId id="268" r:id="rId9"/>
    <p:sldId id="269" r:id="rId10"/>
    <p:sldId id="270" r:id="rId11"/>
    <p:sldId id="274" r:id="rId12"/>
    <p:sldId id="275" r:id="rId13"/>
    <p:sldId id="264" r:id="rId14"/>
    <p:sldId id="295" r:id="rId15"/>
    <p:sldId id="294" r:id="rId16"/>
    <p:sldId id="289" r:id="rId17"/>
    <p:sldId id="296" r:id="rId18"/>
    <p:sldId id="297" r:id="rId19"/>
    <p:sldId id="291" r:id="rId20"/>
    <p:sldId id="301" r:id="rId21"/>
    <p:sldId id="298" r:id="rId22"/>
    <p:sldId id="299" r:id="rId23"/>
    <p:sldId id="307" r:id="rId24"/>
    <p:sldId id="277" r:id="rId25"/>
    <p:sldId id="286" r:id="rId26"/>
    <p:sldId id="287" r:id="rId27"/>
    <p:sldId id="290" r:id="rId28"/>
    <p:sldId id="292" r:id="rId29"/>
    <p:sldId id="261" r:id="rId30"/>
    <p:sldId id="305" r:id="rId31"/>
    <p:sldId id="278" r:id="rId32"/>
    <p:sldId id="279" r:id="rId33"/>
    <p:sldId id="288" r:id="rId34"/>
    <p:sldId id="306"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638"/>
    <p:restoredTop sz="93681"/>
  </p:normalViewPr>
  <p:slideViewPr>
    <p:cSldViewPr snapToGrid="0" snapToObjects="1">
      <p:cViewPr varScale="1">
        <p:scale>
          <a:sx n="118" d="100"/>
          <a:sy n="118" d="100"/>
        </p:scale>
        <p:origin x="800" y="2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0267B7-0A1B-DD43-A1D9-37FE5AE90EB8}" type="datetimeFigureOut">
              <a:rPr lang="en-US" smtClean="0"/>
              <a:t>8/8/19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EF4384-718F-E04B-A871-75B71E4B1ED9}" type="slidenum">
              <a:rPr lang="en-US" smtClean="0"/>
              <a:t>‹#›</a:t>
            </a:fld>
            <a:endParaRPr lang="en-US"/>
          </a:p>
        </p:txBody>
      </p:sp>
    </p:spTree>
    <p:extLst>
      <p:ext uri="{BB962C8B-B14F-4D97-AF65-F5344CB8AC3E}">
        <p14:creationId xmlns:p14="http://schemas.microsoft.com/office/powerpoint/2010/main" val="1518451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55CF5802-E8A5-8D4E-BE19-3AFE03135B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ECD7A9A8-6703-914C-B88D-7A8F0733E4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16387" name="Slide Number Placeholder 3">
            <a:extLst>
              <a:ext uri="{FF2B5EF4-FFF2-40B4-BE49-F238E27FC236}">
                <a16:creationId xmlns:a16="http://schemas.microsoft.com/office/drawing/2014/main" id="{5832CB43-E4DF-684B-A2DE-BB265B3C91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83FA084-34AD-A04C-B277-CBE09AE98FDC}" type="slidenum">
              <a:rPr lang="en-US" altLang="en-US" smtClean="0"/>
              <a:pPr>
                <a:spcBef>
                  <a:spcPct val="0"/>
                </a:spcBef>
              </a:pPr>
              <a:t>14</a:t>
            </a:fld>
            <a:endParaRPr lang="en-US" altLang="en-US"/>
          </a:p>
        </p:txBody>
      </p:sp>
    </p:spTree>
    <p:extLst>
      <p:ext uri="{BB962C8B-B14F-4D97-AF65-F5344CB8AC3E}">
        <p14:creationId xmlns:p14="http://schemas.microsoft.com/office/powerpoint/2010/main" val="206088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55CF5802-E8A5-8D4E-BE19-3AFE03135B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ECD7A9A8-6703-914C-B88D-7A8F0733E4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16387" name="Slide Number Placeholder 3">
            <a:extLst>
              <a:ext uri="{FF2B5EF4-FFF2-40B4-BE49-F238E27FC236}">
                <a16:creationId xmlns:a16="http://schemas.microsoft.com/office/drawing/2014/main" id="{5832CB43-E4DF-684B-A2DE-BB265B3C91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83FA084-34AD-A04C-B277-CBE09AE98FDC}" type="slidenum">
              <a:rPr lang="en-US" altLang="en-US" smtClean="0"/>
              <a:pPr>
                <a:spcBef>
                  <a:spcPct val="0"/>
                </a:spcBef>
              </a:pPr>
              <a:t>24</a:t>
            </a:fld>
            <a:endParaRPr lang="en-US" altLang="en-US"/>
          </a:p>
        </p:txBody>
      </p:sp>
    </p:spTree>
    <p:extLst>
      <p:ext uri="{BB962C8B-B14F-4D97-AF65-F5344CB8AC3E}">
        <p14:creationId xmlns:p14="http://schemas.microsoft.com/office/powerpoint/2010/main" val="413864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1FB12C-5F65-EF44-966D-B67BEAD783CD}" type="datetimeFigureOut">
              <a:rPr lang="en-US" smtClean="0"/>
              <a:t>8/8/19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1FB12C-5F65-EF44-966D-B67BEAD783CD}" type="datetimeFigureOut">
              <a:rPr lang="en-US" smtClean="0"/>
              <a:t>8/8/19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1FB12C-5F65-EF44-966D-B67BEAD783CD}" type="datetimeFigureOut">
              <a:rPr lang="en-US" smtClean="0"/>
              <a:t>8/8/19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1FB12C-5F65-EF44-966D-B67BEAD783CD}" type="datetimeFigureOut">
              <a:rPr lang="en-US" smtClean="0"/>
              <a:t>8/8/19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1FB12C-5F65-EF44-966D-B67BEAD783CD}" type="datetimeFigureOut">
              <a:rPr lang="en-US" smtClean="0"/>
              <a:t>8/8/19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1FB12C-5F65-EF44-966D-B67BEAD783CD}" type="datetimeFigureOut">
              <a:rPr lang="en-US" smtClean="0"/>
              <a:t>8/8/19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1FB12C-5F65-EF44-966D-B67BEAD783CD}" type="datetimeFigureOut">
              <a:rPr lang="en-US" smtClean="0"/>
              <a:t>8/8/19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1FB12C-5F65-EF44-966D-B67BEAD783CD}" type="datetimeFigureOut">
              <a:rPr lang="en-US" smtClean="0"/>
              <a:t>8/8/19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FB12C-5F65-EF44-966D-B67BEAD783CD}" type="datetimeFigureOut">
              <a:rPr lang="en-US" smtClean="0"/>
              <a:t>8/8/19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1FB12C-5F65-EF44-966D-B67BEAD783CD}" type="datetimeFigureOut">
              <a:rPr lang="en-US" smtClean="0"/>
              <a:t>8/8/19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1FB12C-5F65-EF44-966D-B67BEAD783CD}" type="datetimeFigureOut">
              <a:rPr lang="en-US" smtClean="0"/>
              <a:t>8/8/19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54B94-C97B-8348-A8F8-A73C4C15150C}"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1FB12C-5F65-EF44-966D-B67BEAD783CD}" type="datetimeFigureOut">
              <a:rPr lang="en-US" smtClean="0"/>
              <a:t>8/8/19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54B94-C97B-8348-A8F8-A73C4C15150C}"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0000"/>
                </a:solidFill>
              </a:rPr>
              <a:t>7</a:t>
            </a:r>
            <a:r>
              <a:rPr lang="en-US" b="1" baseline="30000" dirty="0">
                <a:solidFill>
                  <a:srgbClr val="FF0000"/>
                </a:solidFill>
              </a:rPr>
              <a:t>th</a:t>
            </a:r>
            <a:r>
              <a:rPr lang="en-US" b="1" dirty="0">
                <a:solidFill>
                  <a:srgbClr val="FF0000"/>
                </a:solidFill>
              </a:rPr>
              <a:t> and 8</a:t>
            </a:r>
            <a:r>
              <a:rPr lang="en-US" b="1" baseline="30000" dirty="0">
                <a:solidFill>
                  <a:srgbClr val="FF0000"/>
                </a:solidFill>
              </a:rPr>
              <a:t>th</a:t>
            </a:r>
            <a:r>
              <a:rPr lang="en-US" b="1" dirty="0">
                <a:solidFill>
                  <a:srgbClr val="FF0000"/>
                </a:solidFill>
              </a:rPr>
              <a:t> Grade Parent Football Meeting 2019/2020</a:t>
            </a:r>
          </a:p>
        </p:txBody>
      </p:sp>
    </p:spTree>
    <p:extLst>
      <p:ext uri="{BB962C8B-B14F-4D97-AF65-F5344CB8AC3E}">
        <p14:creationId xmlns:p14="http://schemas.microsoft.com/office/powerpoint/2010/main" val="4058288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Modern No. 20" pitchFamily="18" charset="0"/>
              </a:rPr>
              <a:t>INSURANCE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a:solidFill>
                  <a:srgbClr val="FFFFFF"/>
                </a:solidFill>
              </a:rPr>
              <a:t>    Any student that is injured as the result of </a:t>
            </a:r>
          </a:p>
          <a:p>
            <a:pPr>
              <a:buNone/>
            </a:pPr>
            <a:r>
              <a:rPr lang="en-US" dirty="0">
                <a:solidFill>
                  <a:srgbClr val="FFFFFF"/>
                </a:solidFill>
              </a:rPr>
              <a:t>	participating in middle school sports is covered on a </a:t>
            </a:r>
            <a:r>
              <a:rPr lang="en-US" u="sng" dirty="0">
                <a:solidFill>
                  <a:srgbClr val="FFFFFF"/>
                </a:solidFill>
              </a:rPr>
              <a:t>secondary</a:t>
            </a:r>
            <a:r>
              <a:rPr lang="en-US" dirty="0">
                <a:solidFill>
                  <a:srgbClr val="FFFFFF"/>
                </a:solidFill>
              </a:rPr>
              <a:t> basis by the policy purchased by LISD.  </a:t>
            </a:r>
          </a:p>
          <a:p>
            <a:pPr>
              <a:buNone/>
            </a:pPr>
            <a:r>
              <a:rPr lang="en-US" dirty="0">
                <a:solidFill>
                  <a:srgbClr val="FFFFFF"/>
                </a:solidFill>
              </a:rPr>
              <a:t>	Parents must first file on their own insurance.  The </a:t>
            </a:r>
          </a:p>
          <a:p>
            <a:pPr>
              <a:buNone/>
            </a:pPr>
            <a:r>
              <a:rPr lang="en-US" dirty="0">
                <a:solidFill>
                  <a:srgbClr val="FFFFFF"/>
                </a:solidFill>
              </a:rPr>
              <a:t>	District ‘s accident policy will only pay after the </a:t>
            </a:r>
          </a:p>
          <a:p>
            <a:pPr>
              <a:buNone/>
            </a:pPr>
            <a:r>
              <a:rPr lang="en-US" dirty="0">
                <a:solidFill>
                  <a:srgbClr val="FFFFFF"/>
                </a:solidFill>
              </a:rPr>
              <a:t>	parent(s) has filed on their own policy and submits </a:t>
            </a:r>
          </a:p>
          <a:p>
            <a:pPr>
              <a:buNone/>
            </a:pPr>
            <a:r>
              <a:rPr lang="en-US" dirty="0">
                <a:solidFill>
                  <a:srgbClr val="FFFFFF"/>
                </a:solidFill>
              </a:rPr>
              <a:t>	proof.  Coach Oliver will have the forms and information if needed.</a:t>
            </a:r>
          </a:p>
          <a:p>
            <a:endParaRPr lang="en-US" dirty="0"/>
          </a:p>
        </p:txBody>
      </p:sp>
    </p:spTree>
    <p:extLst>
      <p:ext uri="{BB962C8B-B14F-4D97-AF65-F5344CB8AC3E}">
        <p14:creationId xmlns:p14="http://schemas.microsoft.com/office/powerpoint/2010/main" val="2439982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Parent/Coach Relationship</a:t>
            </a:r>
            <a:endParaRPr lang="en-US" dirty="0"/>
          </a:p>
        </p:txBody>
      </p:sp>
      <p:sp>
        <p:nvSpPr>
          <p:cNvPr id="3" name="Content Placeholder 2"/>
          <p:cNvSpPr>
            <a:spLocks noGrp="1"/>
          </p:cNvSpPr>
          <p:nvPr>
            <p:ph idx="1"/>
          </p:nvPr>
        </p:nvSpPr>
        <p:spPr/>
        <p:txBody>
          <a:bodyPr>
            <a:noAutofit/>
          </a:bodyPr>
          <a:lstStyle/>
          <a:p>
            <a:pPr>
              <a:buNone/>
            </a:pPr>
            <a:r>
              <a:rPr lang="en-US" sz="1500" b="1" u="sng" dirty="0"/>
              <a:t>Appropriate concerns to discuss with a coac</a:t>
            </a:r>
            <a:r>
              <a:rPr lang="en-US" sz="1500" b="1" dirty="0"/>
              <a:t>h:</a:t>
            </a:r>
            <a:endParaRPr lang="en-US" sz="1500" dirty="0"/>
          </a:p>
          <a:p>
            <a:pPr>
              <a:buNone/>
            </a:pPr>
            <a:r>
              <a:rPr lang="en-US" sz="1500" dirty="0"/>
              <a:t>1)What your child needs to do to improve.</a:t>
            </a:r>
          </a:p>
          <a:p>
            <a:pPr>
              <a:buNone/>
            </a:pPr>
            <a:r>
              <a:rPr lang="en-US" sz="1500" dirty="0"/>
              <a:t>2)Concerns about your child’s behavior.  </a:t>
            </a:r>
          </a:p>
          <a:p>
            <a:pPr>
              <a:buNone/>
            </a:pPr>
            <a:r>
              <a:rPr lang="en-US" sz="1500" dirty="0"/>
              <a:t>It is very difficult to accept your child is not playing as much or the position you hoped for.   Coaches make decisions based on what they believe is the best interest of all students participating.  </a:t>
            </a:r>
          </a:p>
          <a:p>
            <a:pPr>
              <a:buNone/>
            </a:pPr>
            <a:r>
              <a:rPr lang="en-US" sz="1500" dirty="0"/>
              <a:t>As you can see from the list above, certain things can and should be discussed with your child’s coach.  Other things, such as those listed next, must be left to the discretion of the coach.  </a:t>
            </a:r>
          </a:p>
          <a:p>
            <a:pPr>
              <a:buNone/>
            </a:pPr>
            <a:r>
              <a:rPr lang="en-US" sz="1500" b="1" u="sng" dirty="0"/>
              <a:t>Issues NOT appropriate for discussion with your child’s coach</a:t>
            </a:r>
            <a:r>
              <a:rPr lang="en-US" sz="1500" b="1" dirty="0"/>
              <a:t>:</a:t>
            </a:r>
            <a:endParaRPr lang="en-US" sz="1500" dirty="0"/>
          </a:p>
          <a:p>
            <a:pPr>
              <a:buNone/>
            </a:pPr>
            <a:r>
              <a:rPr lang="en-US" sz="1500" dirty="0"/>
              <a:t>1)How much playing time each athlete is getting.</a:t>
            </a:r>
          </a:p>
          <a:p>
            <a:pPr>
              <a:buNone/>
            </a:pPr>
            <a:r>
              <a:rPr lang="en-US" sz="1500" dirty="0"/>
              <a:t>2)Team strategy.</a:t>
            </a:r>
          </a:p>
          <a:p>
            <a:pPr>
              <a:buNone/>
            </a:pPr>
            <a:r>
              <a:rPr lang="en-US" sz="1500" dirty="0"/>
              <a:t>3)Play calling.</a:t>
            </a:r>
          </a:p>
          <a:p>
            <a:pPr>
              <a:buNone/>
            </a:pPr>
            <a:r>
              <a:rPr lang="en-US" sz="1500" dirty="0"/>
              <a:t>4)Any situation that deals with other student-athletes </a:t>
            </a:r>
          </a:p>
          <a:p>
            <a:pPr>
              <a:buNone/>
            </a:pPr>
            <a:endParaRPr lang="en-US" sz="1500" dirty="0"/>
          </a:p>
          <a:p>
            <a:pPr>
              <a:buNone/>
            </a:pPr>
            <a:r>
              <a:rPr lang="en-US" sz="1500" dirty="0"/>
              <a:t>There are situations that may require a conference between the coach and parent.  These are not discouraged, as it is important for each party to have a clear understanding of the other’s position.  When these conferences are necessary, the following procedure is suggested to help promote resolution to the issue. </a:t>
            </a:r>
          </a:p>
        </p:txBody>
      </p:sp>
    </p:spTree>
    <p:extLst>
      <p:ext uri="{BB962C8B-B14F-4D97-AF65-F5344CB8AC3E}">
        <p14:creationId xmlns:p14="http://schemas.microsoft.com/office/powerpoint/2010/main" val="259048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Continued</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a:t>There are situations that may require a conference between the coach and parent.  These are not discouraged, as it is important for each party to have a clear understanding of the other’s position.  When these conferences are necessary, the following procedure is suggested to help promote resolution to the issue. </a:t>
            </a:r>
          </a:p>
          <a:p>
            <a:pPr>
              <a:buNone/>
            </a:pPr>
            <a:r>
              <a:rPr lang="en-US" dirty="0"/>
              <a:t>1)Call the coach or email to set up an appointment – NO Parents allowed in the locker-room at any time</a:t>
            </a:r>
          </a:p>
          <a:p>
            <a:pPr>
              <a:buNone/>
            </a:pPr>
            <a:r>
              <a:rPr lang="en-US" dirty="0"/>
              <a:t>2)Think about what you expect to accomplish as a result of the meeting. </a:t>
            </a:r>
          </a:p>
          <a:p>
            <a:pPr>
              <a:buNone/>
            </a:pPr>
            <a:r>
              <a:rPr lang="en-US" dirty="0"/>
              <a:t>3)Stick to discussing the facts, as you understand them.</a:t>
            </a:r>
          </a:p>
          <a:p>
            <a:pPr>
              <a:buNone/>
            </a:pPr>
            <a:r>
              <a:rPr lang="en-US" dirty="0"/>
              <a:t>4)</a:t>
            </a:r>
            <a:r>
              <a:rPr lang="en-US" b="1" dirty="0"/>
              <a:t>DO NOT</a:t>
            </a:r>
            <a:r>
              <a:rPr lang="en-US" dirty="0"/>
              <a:t> confront a coach before, during, or after a practice or contest.  These can be emotional times for both the parent and coach.  Meeting of this nature do not promote resolution of the situation, but often escalate it.  </a:t>
            </a:r>
          </a:p>
          <a:p>
            <a:pPr>
              <a:buNone/>
            </a:pPr>
            <a:r>
              <a:rPr lang="en-US" dirty="0"/>
              <a:t> We prefer to talk to the athlete before any parent meetings are set up.  We feel like this is a very important age for the girls to learn to be a self-advocate.  </a:t>
            </a:r>
          </a:p>
          <a:p>
            <a:pPr>
              <a:buNone/>
            </a:pPr>
            <a:r>
              <a:rPr lang="en-US" dirty="0"/>
              <a:t> Please follow the proper Chain of Command</a:t>
            </a:r>
          </a:p>
          <a:p>
            <a:pPr>
              <a:buNone/>
            </a:pPr>
            <a:r>
              <a:rPr lang="en-US" dirty="0"/>
              <a:t>1)Player to Coach </a:t>
            </a:r>
          </a:p>
          <a:p>
            <a:pPr>
              <a:buNone/>
            </a:pPr>
            <a:r>
              <a:rPr lang="en-US" dirty="0"/>
              <a:t>2)Parent to Specific Coach</a:t>
            </a:r>
          </a:p>
          <a:p>
            <a:pPr>
              <a:buNone/>
            </a:pPr>
            <a:r>
              <a:rPr lang="en-US" dirty="0"/>
              <a:t>3)Parent to Athletic Coordinator</a:t>
            </a:r>
          </a:p>
          <a:p>
            <a:pPr>
              <a:buNone/>
            </a:pPr>
            <a:r>
              <a:rPr lang="en-US" dirty="0"/>
              <a:t>4)Parent to Principal</a:t>
            </a:r>
          </a:p>
          <a:p>
            <a:pPr>
              <a:buNone/>
            </a:pPr>
            <a:r>
              <a:rPr lang="en-US" dirty="0"/>
              <a:t>5)Parent to HS Coach</a:t>
            </a:r>
          </a:p>
          <a:p>
            <a:pPr>
              <a:buNone/>
            </a:pPr>
            <a:r>
              <a:rPr lang="en-US" dirty="0"/>
              <a:t>6)Parent to MS Athletic Director – Coach Cody</a:t>
            </a:r>
          </a:p>
          <a:p>
            <a:pPr>
              <a:buNone/>
            </a:pPr>
            <a:r>
              <a:rPr lang="en-US" dirty="0"/>
              <a:t>7)Parent to LISD Athletic Director – Coach Ford</a:t>
            </a:r>
            <a:endParaRPr lang="en-US" sz="2400" dirty="0"/>
          </a:p>
          <a:p>
            <a:endParaRPr lang="en-US" dirty="0"/>
          </a:p>
        </p:txBody>
      </p:sp>
    </p:spTree>
    <p:extLst>
      <p:ext uri="{BB962C8B-B14F-4D97-AF65-F5344CB8AC3E}">
        <p14:creationId xmlns:p14="http://schemas.microsoft.com/office/powerpoint/2010/main" val="219042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3" name="Picture 3" descr="GEDI-Eligibility-Header.jpg">
            <a:extLst>
              <a:ext uri="{FF2B5EF4-FFF2-40B4-BE49-F238E27FC236}">
                <a16:creationId xmlns:a16="http://schemas.microsoft.com/office/drawing/2014/main" id="{957941BB-3D3F-5944-9006-C56F2ABA1D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5029200"/>
            <a:ext cx="272415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0F771E72-A3FD-7944-81AC-688A7C4FFCBA}"/>
              </a:ext>
            </a:extLst>
          </p:cNvPr>
          <p:cNvSpPr>
            <a:spLocks noGrp="1"/>
          </p:cNvSpPr>
          <p:nvPr>
            <p:ph type="title"/>
          </p:nvPr>
        </p:nvSpPr>
        <p:spPr/>
        <p:txBody>
          <a:bodyPr/>
          <a:lstStyle/>
          <a:p>
            <a:pPr eaLnBrk="1" fontAlgn="auto" hangingPunct="1">
              <a:spcAft>
                <a:spcPts val="0"/>
              </a:spcAft>
              <a:defRPr/>
            </a:pPr>
            <a:r>
              <a:rPr lang="en-US" dirty="0">
                <a:solidFill>
                  <a:srgbClr val="FF0000"/>
                </a:solidFill>
                <a:latin typeface="Modern No. 20" pitchFamily="18" charset="0"/>
                <a:ea typeface="+mj-ea"/>
                <a:cs typeface="+mj-cs"/>
              </a:rPr>
              <a:t>ELIGIBILITY</a:t>
            </a:r>
          </a:p>
        </p:txBody>
      </p:sp>
      <p:sp>
        <p:nvSpPr>
          <p:cNvPr id="3" name="Content Placeholder 2">
            <a:extLst>
              <a:ext uri="{FF2B5EF4-FFF2-40B4-BE49-F238E27FC236}">
                <a16:creationId xmlns:a16="http://schemas.microsoft.com/office/drawing/2014/main" id="{60BD9A69-3486-4E47-A968-3A8508E3A6E4}"/>
              </a:ext>
            </a:extLst>
          </p:cNvPr>
          <p:cNvSpPr>
            <a:spLocks noGrp="1"/>
          </p:cNvSpPr>
          <p:nvPr>
            <p:ph idx="1"/>
          </p:nvPr>
        </p:nvSpPr>
        <p:spPr>
          <a:xfrm>
            <a:off x="0" y="1447800"/>
            <a:ext cx="9144000" cy="5410200"/>
          </a:xfrm>
          <a:solidFill>
            <a:schemeClr val="tx1"/>
          </a:solidFill>
        </p:spPr>
        <p:txBody>
          <a:bodyPr>
            <a:normAutofit/>
          </a:bodyPr>
          <a:lstStyle/>
          <a:p>
            <a:pPr marL="548640" indent="-411480" eaLnBrk="1" fontAlgn="auto" hangingPunct="1">
              <a:spcAft>
                <a:spcPts val="0"/>
              </a:spcAft>
              <a:buClr>
                <a:schemeClr val="tx1">
                  <a:shade val="95000"/>
                </a:schemeClr>
              </a:buClr>
              <a:buFont typeface="Wingdings 2"/>
              <a:buNone/>
              <a:defRPr/>
            </a:pPr>
            <a:r>
              <a:rPr lang="en-US" dirty="0">
                <a:solidFill>
                  <a:schemeClr val="bg1">
                    <a:lumMod val="95000"/>
                    <a:lumOff val="5000"/>
                  </a:schemeClr>
                </a:solidFill>
                <a:ea typeface="+mn-ea"/>
                <a:cs typeface="+mn-cs"/>
              </a:rPr>
              <a:t>An athlete that fails a class at the end of the nine </a:t>
            </a:r>
          </a:p>
          <a:p>
            <a:pPr marL="548640" indent="-411480" eaLnBrk="1" fontAlgn="auto" hangingPunct="1">
              <a:spcAft>
                <a:spcPts val="0"/>
              </a:spcAft>
              <a:buClr>
                <a:schemeClr val="tx1">
                  <a:shade val="95000"/>
                </a:schemeClr>
              </a:buClr>
              <a:buFont typeface="Wingdings 2"/>
              <a:buNone/>
              <a:defRPr/>
            </a:pPr>
            <a:r>
              <a:rPr lang="en-US" dirty="0">
                <a:solidFill>
                  <a:schemeClr val="bg1">
                    <a:lumMod val="95000"/>
                    <a:lumOff val="5000"/>
                  </a:schemeClr>
                </a:solidFill>
                <a:ea typeface="+mn-ea"/>
                <a:cs typeface="+mn-cs"/>
              </a:rPr>
              <a:t>weeks grading period will become ineligible to play </a:t>
            </a:r>
          </a:p>
          <a:p>
            <a:pPr marL="548640" indent="-411480" eaLnBrk="1" fontAlgn="auto" hangingPunct="1">
              <a:spcAft>
                <a:spcPts val="0"/>
              </a:spcAft>
              <a:buClr>
                <a:schemeClr val="tx1">
                  <a:shade val="95000"/>
                </a:schemeClr>
              </a:buClr>
              <a:buFont typeface="Wingdings 2"/>
              <a:buNone/>
              <a:defRPr/>
            </a:pPr>
            <a:r>
              <a:rPr lang="en-US" dirty="0">
                <a:solidFill>
                  <a:schemeClr val="bg1">
                    <a:lumMod val="95000"/>
                    <a:lumOff val="5000"/>
                  </a:schemeClr>
                </a:solidFill>
                <a:ea typeface="+mn-ea"/>
                <a:cs typeface="+mn-cs"/>
              </a:rPr>
              <a:t>in game competition for three weeks.  During this </a:t>
            </a:r>
          </a:p>
          <a:p>
            <a:pPr marL="548640" indent="-411480" eaLnBrk="1" fontAlgn="auto" hangingPunct="1">
              <a:spcAft>
                <a:spcPts val="0"/>
              </a:spcAft>
              <a:buClr>
                <a:schemeClr val="tx1">
                  <a:shade val="95000"/>
                </a:schemeClr>
              </a:buClr>
              <a:buFont typeface="Wingdings 2"/>
              <a:buNone/>
              <a:defRPr/>
            </a:pPr>
            <a:r>
              <a:rPr lang="en-US" dirty="0">
                <a:solidFill>
                  <a:schemeClr val="bg1">
                    <a:lumMod val="95000"/>
                    <a:lumOff val="5000"/>
                  </a:schemeClr>
                </a:solidFill>
                <a:ea typeface="+mn-ea"/>
                <a:cs typeface="+mn-cs"/>
              </a:rPr>
              <a:t>time they are expected to participate in all practices. </a:t>
            </a:r>
          </a:p>
          <a:p>
            <a:pPr marL="548640" indent="-411480" eaLnBrk="1" fontAlgn="auto" hangingPunct="1">
              <a:spcAft>
                <a:spcPts val="0"/>
              </a:spcAft>
              <a:buClr>
                <a:schemeClr val="tx1">
                  <a:shade val="95000"/>
                </a:schemeClr>
              </a:buClr>
              <a:buFont typeface="Wingdings 2"/>
              <a:buNone/>
              <a:defRPr/>
            </a:pPr>
            <a:endParaRPr lang="en-US" dirty="0">
              <a:solidFill>
                <a:schemeClr val="bg1">
                  <a:lumMod val="95000"/>
                  <a:lumOff val="5000"/>
                </a:schemeClr>
              </a:solidFill>
            </a:endParaRPr>
          </a:p>
          <a:p>
            <a:pPr marL="548640" indent="-411480" eaLnBrk="1" fontAlgn="auto" hangingPunct="1">
              <a:spcAft>
                <a:spcPts val="0"/>
              </a:spcAft>
              <a:buClr>
                <a:schemeClr val="tx1">
                  <a:shade val="95000"/>
                </a:schemeClr>
              </a:buClr>
              <a:buFont typeface="Wingdings 2"/>
              <a:buNone/>
              <a:defRPr/>
            </a:pPr>
            <a:r>
              <a:rPr lang="en-US" dirty="0">
                <a:solidFill>
                  <a:schemeClr val="bg1">
                    <a:lumMod val="95000"/>
                    <a:lumOff val="5000"/>
                  </a:schemeClr>
                </a:solidFill>
                <a:ea typeface="+mn-ea"/>
                <a:cs typeface="+mn-cs"/>
              </a:rPr>
              <a:t>If at the end of the three week period </a:t>
            </a:r>
            <a:r>
              <a:rPr lang="en-US" u="sng" dirty="0">
                <a:solidFill>
                  <a:schemeClr val="bg1">
                    <a:lumMod val="95000"/>
                    <a:lumOff val="5000"/>
                  </a:schemeClr>
                </a:solidFill>
                <a:ea typeface="+mn-ea"/>
                <a:cs typeface="+mn-cs"/>
              </a:rPr>
              <a:t>ALL</a:t>
            </a:r>
            <a:r>
              <a:rPr lang="en-US" dirty="0">
                <a:solidFill>
                  <a:schemeClr val="bg1">
                    <a:lumMod val="95000"/>
                    <a:lumOff val="5000"/>
                  </a:schemeClr>
                </a:solidFill>
                <a:ea typeface="+mn-ea"/>
                <a:cs typeface="+mn-cs"/>
              </a:rPr>
              <a:t> grades are </a:t>
            </a:r>
          </a:p>
          <a:p>
            <a:pPr marL="548640" indent="-411480" eaLnBrk="1" fontAlgn="auto" hangingPunct="1">
              <a:spcAft>
                <a:spcPts val="0"/>
              </a:spcAft>
              <a:buClr>
                <a:schemeClr val="tx1">
                  <a:shade val="95000"/>
                </a:schemeClr>
              </a:buClr>
              <a:buFont typeface="Wingdings 2"/>
              <a:buNone/>
              <a:defRPr/>
            </a:pPr>
            <a:r>
              <a:rPr lang="en-US" dirty="0">
                <a:solidFill>
                  <a:schemeClr val="bg1">
                    <a:lumMod val="95000"/>
                    <a:lumOff val="5000"/>
                  </a:schemeClr>
                </a:solidFill>
                <a:ea typeface="+mn-ea"/>
                <a:cs typeface="+mn-cs"/>
              </a:rPr>
              <a:t>passing, they will be allowed to compete on the date </a:t>
            </a:r>
          </a:p>
          <a:p>
            <a:pPr marL="548640" indent="-411480" eaLnBrk="1" fontAlgn="auto" hangingPunct="1">
              <a:spcAft>
                <a:spcPts val="0"/>
              </a:spcAft>
              <a:buClr>
                <a:schemeClr val="tx1">
                  <a:shade val="95000"/>
                </a:schemeClr>
              </a:buClr>
              <a:buFont typeface="Wingdings 2"/>
              <a:buNone/>
              <a:defRPr/>
            </a:pPr>
            <a:r>
              <a:rPr lang="en-US" dirty="0">
                <a:solidFill>
                  <a:schemeClr val="bg1">
                    <a:lumMod val="95000"/>
                    <a:lumOff val="5000"/>
                  </a:schemeClr>
                </a:solidFill>
                <a:ea typeface="+mn-ea"/>
                <a:cs typeface="+mn-cs"/>
              </a:rPr>
              <a:t>specified by the TEA/UIL Eligibility Calendar.</a:t>
            </a:r>
          </a:p>
        </p:txBody>
      </p:sp>
    </p:spTree>
    <p:extLst>
      <p:ext uri="{BB962C8B-B14F-4D97-AF65-F5344CB8AC3E}">
        <p14:creationId xmlns:p14="http://schemas.microsoft.com/office/powerpoint/2010/main" val="2702975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FBFA-DAC2-3F4A-903A-BAFDACF00EA9}"/>
              </a:ext>
            </a:extLst>
          </p:cNvPr>
          <p:cNvSpPr>
            <a:spLocks noGrp="1"/>
          </p:cNvSpPr>
          <p:nvPr>
            <p:ph type="ctrTitle"/>
          </p:nvPr>
        </p:nvSpPr>
        <p:spPr>
          <a:xfrm>
            <a:off x="422030" y="2438400"/>
            <a:ext cx="8229600" cy="3581400"/>
          </a:xfrm>
        </p:spPr>
        <p:txBody>
          <a:bodyPr>
            <a:noAutofit/>
          </a:bodyPr>
          <a:lstStyle/>
          <a:p>
            <a:pPr eaLnBrk="1" fontAlgn="auto" hangingPunct="1">
              <a:spcAft>
                <a:spcPts val="0"/>
              </a:spcAft>
              <a:defRPr/>
            </a:pPr>
            <a:r>
              <a:rPr lang="en-US" dirty="0">
                <a:solidFill>
                  <a:srgbClr val="FF0000"/>
                </a:solidFill>
                <a:latin typeface="Antique Olive Roman" pitchFamily="34" charset="0"/>
                <a:ea typeface="+mj-ea"/>
                <a:cs typeface="+mj-cs"/>
              </a:rPr>
              <a:t>LAMAR MIDDLE SCHOOL 7</a:t>
            </a:r>
            <a:r>
              <a:rPr lang="en-US" baseline="30000" dirty="0">
                <a:solidFill>
                  <a:srgbClr val="FF0000"/>
                </a:solidFill>
                <a:latin typeface="Antique Olive Roman" pitchFamily="34" charset="0"/>
                <a:ea typeface="+mj-ea"/>
                <a:cs typeface="+mj-cs"/>
              </a:rPr>
              <a:t>TH</a:t>
            </a:r>
            <a:r>
              <a:rPr lang="en-US" dirty="0">
                <a:solidFill>
                  <a:srgbClr val="FF0000"/>
                </a:solidFill>
                <a:latin typeface="Antique Olive Roman" pitchFamily="34" charset="0"/>
                <a:ea typeface="+mj-ea"/>
                <a:cs typeface="+mj-cs"/>
              </a:rPr>
              <a:t> AND 8</a:t>
            </a:r>
            <a:r>
              <a:rPr lang="en-US" baseline="30000" dirty="0">
                <a:solidFill>
                  <a:srgbClr val="FF0000"/>
                </a:solidFill>
                <a:latin typeface="Antique Olive Roman" pitchFamily="34" charset="0"/>
                <a:ea typeface="+mj-ea"/>
                <a:cs typeface="+mj-cs"/>
              </a:rPr>
              <a:t>Th</a:t>
            </a:r>
            <a:r>
              <a:rPr lang="en-US" dirty="0">
                <a:solidFill>
                  <a:srgbClr val="FF0000"/>
                </a:solidFill>
                <a:latin typeface="Antique Olive Roman" pitchFamily="34" charset="0"/>
                <a:ea typeface="+mj-ea"/>
                <a:cs typeface="+mj-cs"/>
              </a:rPr>
              <a:t> GRADE BOYS </a:t>
            </a:r>
            <a:r>
              <a:rPr lang="en-US" dirty="0">
                <a:solidFill>
                  <a:srgbClr val="FF0000"/>
                </a:solidFill>
                <a:latin typeface="Antique Olive Roman" pitchFamily="34" charset="0"/>
              </a:rPr>
              <a:t>BASKETBALL</a:t>
            </a:r>
            <a:r>
              <a:rPr lang="en-US" dirty="0">
                <a:solidFill>
                  <a:srgbClr val="FF0000"/>
                </a:solidFill>
                <a:latin typeface="Antique Olive Roman" pitchFamily="34" charset="0"/>
                <a:ea typeface="+mj-ea"/>
                <a:cs typeface="+mj-cs"/>
              </a:rPr>
              <a:t> PARENT INFORMATION </a:t>
            </a:r>
          </a:p>
        </p:txBody>
      </p:sp>
      <p:pic>
        <p:nvPicPr>
          <p:cNvPr id="4" name="Picture 3">
            <a:extLst>
              <a:ext uri="{FF2B5EF4-FFF2-40B4-BE49-F238E27FC236}">
                <a16:creationId xmlns:a16="http://schemas.microsoft.com/office/drawing/2014/main" id="{99357F92-7AA7-1047-9A1C-D76F615723E3}"/>
              </a:ext>
            </a:extLst>
          </p:cNvPr>
          <p:cNvPicPr>
            <a:picLocks noChangeAspect="1"/>
          </p:cNvPicPr>
          <p:nvPr/>
        </p:nvPicPr>
        <p:blipFill>
          <a:blip r:embed="rId3"/>
          <a:stretch>
            <a:fillRect/>
          </a:stretch>
        </p:blipFill>
        <p:spPr>
          <a:xfrm>
            <a:off x="0" y="0"/>
            <a:ext cx="3200400" cy="3135527"/>
          </a:xfrm>
          <a:prstGeom prst="rect">
            <a:avLst/>
          </a:prstGeom>
        </p:spPr>
      </p:pic>
    </p:spTree>
    <p:extLst>
      <p:ext uri="{BB962C8B-B14F-4D97-AF65-F5344CB8AC3E}">
        <p14:creationId xmlns:p14="http://schemas.microsoft.com/office/powerpoint/2010/main" val="1501279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5697-69D9-8B48-9848-3C9C37381232}"/>
              </a:ext>
            </a:extLst>
          </p:cNvPr>
          <p:cNvSpPr>
            <a:spLocks noGrp="1"/>
          </p:cNvSpPr>
          <p:nvPr>
            <p:ph type="title"/>
          </p:nvPr>
        </p:nvSpPr>
        <p:spPr/>
        <p:txBody>
          <a:bodyPr>
            <a:noAutofit/>
          </a:bodyPr>
          <a:lstStyle/>
          <a:p>
            <a:pPr>
              <a:defRPr/>
            </a:pPr>
            <a:r>
              <a:rPr lang="en-US" sz="8000" dirty="0">
                <a:solidFill>
                  <a:srgbClr val="FF0000"/>
                </a:solidFill>
              </a:rPr>
              <a:t>Basketball 2020</a:t>
            </a:r>
          </a:p>
        </p:txBody>
      </p:sp>
      <p:sp>
        <p:nvSpPr>
          <p:cNvPr id="17410" name="Content Placeholder 2">
            <a:extLst>
              <a:ext uri="{FF2B5EF4-FFF2-40B4-BE49-F238E27FC236}">
                <a16:creationId xmlns:a16="http://schemas.microsoft.com/office/drawing/2014/main" id="{5EAC2C96-69A5-404C-BA41-29115C09C561}"/>
              </a:ext>
            </a:extLst>
          </p:cNvPr>
          <p:cNvSpPr>
            <a:spLocks noGrp="1"/>
          </p:cNvSpPr>
          <p:nvPr>
            <p:ph idx="1"/>
          </p:nvPr>
        </p:nvSpPr>
        <p:spPr/>
        <p:txBody>
          <a:bodyPr/>
          <a:lstStyle/>
          <a:p>
            <a:pPr marL="136525" indent="0">
              <a:buFont typeface="Wingdings 2" pitchFamily="2" charset="2"/>
              <a:buNone/>
            </a:pPr>
            <a:r>
              <a:rPr lang="en-US" altLang="en-US" sz="2600" dirty="0">
                <a:ea typeface="ＭＳ Ｐゴシック" panose="020B0600070205080204" pitchFamily="34" charset="-128"/>
              </a:rPr>
              <a:t>Basketball is our first </a:t>
            </a:r>
            <a:r>
              <a:rPr lang="en-US" altLang="en-US" sz="2600" u="sng" dirty="0">
                <a:ea typeface="ＭＳ Ｐゴシック" panose="020B0600070205080204" pitchFamily="34" charset="-128"/>
              </a:rPr>
              <a:t>cut</a:t>
            </a:r>
            <a:r>
              <a:rPr lang="en-US" altLang="en-US" sz="2600" dirty="0">
                <a:ea typeface="ＭＳ Ｐゴシック" panose="020B0600070205080204" pitchFamily="34" charset="-128"/>
              </a:rPr>
              <a:t> sport. This means not all athletes that tryout will make a team.  </a:t>
            </a:r>
          </a:p>
          <a:p>
            <a:pPr marL="136525" indent="0">
              <a:buFont typeface="Wingdings 2" pitchFamily="2" charset="2"/>
              <a:buNone/>
            </a:pPr>
            <a:r>
              <a:rPr lang="en-US" altLang="en-US" sz="2600" dirty="0">
                <a:ea typeface="ＭＳ Ｐゴシック" panose="020B0600070205080204" pitchFamily="34" charset="-128"/>
              </a:rPr>
              <a:t>7th Grade – Div. I, Div. II, Div. III  (Around 38 Kids)</a:t>
            </a:r>
          </a:p>
          <a:p>
            <a:pPr marL="136525" indent="0">
              <a:buFont typeface="Wingdings 2" pitchFamily="2" charset="2"/>
              <a:buNone/>
            </a:pPr>
            <a:r>
              <a:rPr lang="en-US" altLang="en-US" sz="2600" dirty="0">
                <a:ea typeface="ＭＳ Ｐゴシック" panose="020B0600070205080204" pitchFamily="34" charset="-128"/>
              </a:rPr>
              <a:t>8</a:t>
            </a:r>
            <a:r>
              <a:rPr lang="en-US" altLang="en-US" sz="2600" baseline="30000" dirty="0">
                <a:ea typeface="ＭＳ Ｐゴシック" panose="020B0600070205080204" pitchFamily="34" charset="-128"/>
              </a:rPr>
              <a:t>th</a:t>
            </a:r>
            <a:r>
              <a:rPr lang="en-US" altLang="en-US" sz="2600" dirty="0">
                <a:ea typeface="ＭＳ Ｐゴシック" panose="020B0600070205080204" pitchFamily="34" charset="-128"/>
              </a:rPr>
              <a:t> Grade – Div. I and Div. II. (Around 22 Kids)</a:t>
            </a:r>
          </a:p>
          <a:p>
            <a:pPr marL="136525" indent="0"/>
            <a:endParaRPr lang="en-US" altLang="en-US" sz="2600" dirty="0">
              <a:ea typeface="ＭＳ Ｐゴシック" panose="020B0600070205080204" pitchFamily="34" charset="-128"/>
            </a:endParaRPr>
          </a:p>
          <a:p>
            <a:pPr marL="136525" indent="0">
              <a:buFont typeface="Wingdings 2" pitchFamily="2" charset="2"/>
              <a:buNone/>
            </a:pPr>
            <a:r>
              <a:rPr lang="en-US" altLang="en-US" sz="2600" dirty="0">
                <a:ea typeface="ＭＳ Ｐゴシック" panose="020B0600070205080204" pitchFamily="34" charset="-128"/>
              </a:rPr>
              <a:t>The athletics website will provide a packet with a practice calendar, schedule of games, game meal information, and all travel info.</a:t>
            </a:r>
          </a:p>
          <a:p>
            <a:pPr marL="136525" indent="0"/>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936342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1DDD3-EE56-4346-AA8C-871E4E6EE144}"/>
              </a:ext>
            </a:extLst>
          </p:cNvPr>
          <p:cNvSpPr>
            <a:spLocks noGrp="1"/>
          </p:cNvSpPr>
          <p:nvPr>
            <p:ph type="title"/>
          </p:nvPr>
        </p:nvSpPr>
        <p:spPr/>
        <p:txBody>
          <a:bodyPr/>
          <a:lstStyle/>
          <a:p>
            <a:pPr>
              <a:defRPr/>
            </a:pPr>
            <a:r>
              <a:rPr lang="en-US" dirty="0">
                <a:solidFill>
                  <a:srgbClr val="FF0000"/>
                </a:solidFill>
              </a:rPr>
              <a:t>Coaches</a:t>
            </a:r>
          </a:p>
        </p:txBody>
      </p:sp>
      <p:sp>
        <p:nvSpPr>
          <p:cNvPr id="27650" name="Content Placeholder 2">
            <a:extLst>
              <a:ext uri="{FF2B5EF4-FFF2-40B4-BE49-F238E27FC236}">
                <a16:creationId xmlns:a16="http://schemas.microsoft.com/office/drawing/2014/main" id="{487996F5-4A47-F446-BE4A-2A51F5FECDCC}"/>
              </a:ext>
            </a:extLst>
          </p:cNvPr>
          <p:cNvSpPr>
            <a:spLocks noGrp="1"/>
          </p:cNvSpPr>
          <p:nvPr>
            <p:ph idx="1"/>
          </p:nvPr>
        </p:nvSpPr>
        <p:spPr/>
        <p:txBody>
          <a:bodyPr>
            <a:normAutofit/>
          </a:bodyPr>
          <a:lstStyle/>
          <a:p>
            <a:pPr marL="136525" indent="0">
              <a:buFont typeface="Wingdings 2" pitchFamily="2" charset="2"/>
              <a:buNone/>
            </a:pPr>
            <a:r>
              <a:rPr lang="en-US" altLang="en-US" dirty="0">
                <a:solidFill>
                  <a:srgbClr val="FF0000"/>
                </a:solidFill>
                <a:ea typeface="ＭＳ Ｐゴシック" panose="020B0600070205080204" pitchFamily="34" charset="-128"/>
              </a:rPr>
              <a:t>8</a:t>
            </a:r>
            <a:r>
              <a:rPr lang="en-US" altLang="en-US" baseline="30000" dirty="0">
                <a:solidFill>
                  <a:srgbClr val="FF0000"/>
                </a:solidFill>
                <a:ea typeface="ＭＳ Ｐゴシック" panose="020B0600070205080204" pitchFamily="34" charset="-128"/>
              </a:rPr>
              <a:t>th</a:t>
            </a:r>
            <a:r>
              <a:rPr lang="en-US" altLang="en-US" dirty="0">
                <a:solidFill>
                  <a:srgbClr val="FF0000"/>
                </a:solidFill>
                <a:ea typeface="ＭＳ Ｐゴシック" panose="020B0600070205080204" pitchFamily="34" charset="-128"/>
              </a:rPr>
              <a:t> Grade</a:t>
            </a:r>
          </a:p>
          <a:p>
            <a:pPr marL="136525" indent="0">
              <a:buFont typeface="Wingdings 2" pitchFamily="2" charset="2"/>
              <a:buNone/>
            </a:pPr>
            <a:r>
              <a:rPr lang="en-US" altLang="en-US" dirty="0">
                <a:solidFill>
                  <a:srgbClr val="FF0000"/>
                </a:solidFill>
                <a:ea typeface="ＭＳ Ｐゴシック" panose="020B0600070205080204" pitchFamily="34" charset="-128"/>
              </a:rPr>
              <a:t>Div. I – Coach Bennett</a:t>
            </a:r>
          </a:p>
          <a:p>
            <a:pPr marL="136525" indent="0">
              <a:buFont typeface="Wingdings 2" pitchFamily="2" charset="2"/>
              <a:buNone/>
            </a:pPr>
            <a:r>
              <a:rPr lang="en-US" altLang="en-US" dirty="0">
                <a:solidFill>
                  <a:srgbClr val="FF0000"/>
                </a:solidFill>
                <a:ea typeface="ＭＳ Ｐゴシック" panose="020B0600070205080204" pitchFamily="34" charset="-128"/>
              </a:rPr>
              <a:t>Div. II – Coach Bosker</a:t>
            </a:r>
          </a:p>
          <a:p>
            <a:pPr marL="136525" indent="0">
              <a:buFont typeface="Wingdings 2" pitchFamily="2" charset="2"/>
              <a:buNone/>
            </a:pPr>
            <a:endParaRPr lang="en-US" altLang="en-US" dirty="0">
              <a:solidFill>
                <a:srgbClr val="FF0000"/>
              </a:solidFill>
              <a:ea typeface="ＭＳ Ｐゴシック" panose="020B0600070205080204" pitchFamily="34" charset="-128"/>
            </a:endParaRPr>
          </a:p>
          <a:p>
            <a:pPr marL="136525" indent="0">
              <a:buFont typeface="Wingdings 2" pitchFamily="2" charset="2"/>
              <a:buNone/>
            </a:pPr>
            <a:r>
              <a:rPr lang="en-US" altLang="en-US" dirty="0">
                <a:solidFill>
                  <a:srgbClr val="FF0000"/>
                </a:solidFill>
                <a:ea typeface="ＭＳ Ｐゴシック" panose="020B0600070205080204" pitchFamily="34" charset="-128"/>
              </a:rPr>
              <a:t>7</a:t>
            </a:r>
            <a:r>
              <a:rPr lang="en-US" altLang="en-US" baseline="30000" dirty="0">
                <a:solidFill>
                  <a:srgbClr val="FF0000"/>
                </a:solidFill>
                <a:ea typeface="ＭＳ Ｐゴシック" panose="020B0600070205080204" pitchFamily="34" charset="-128"/>
              </a:rPr>
              <a:t>th</a:t>
            </a:r>
            <a:r>
              <a:rPr lang="en-US" altLang="en-US" dirty="0">
                <a:solidFill>
                  <a:srgbClr val="FF0000"/>
                </a:solidFill>
                <a:ea typeface="ＭＳ Ｐゴシック" panose="020B0600070205080204" pitchFamily="34" charset="-128"/>
              </a:rPr>
              <a:t> Grade</a:t>
            </a:r>
          </a:p>
          <a:p>
            <a:pPr marL="136525" indent="0">
              <a:buFont typeface="Wingdings 2" pitchFamily="2" charset="2"/>
              <a:buNone/>
            </a:pPr>
            <a:r>
              <a:rPr lang="en-US" altLang="en-US" dirty="0">
                <a:solidFill>
                  <a:srgbClr val="FF0000"/>
                </a:solidFill>
                <a:ea typeface="ＭＳ Ｐゴシック" panose="020B0600070205080204" pitchFamily="34" charset="-128"/>
              </a:rPr>
              <a:t>Div. I – Coach Oliver</a:t>
            </a:r>
          </a:p>
          <a:p>
            <a:pPr marL="136525" indent="0">
              <a:buFont typeface="Wingdings 2" pitchFamily="2" charset="2"/>
              <a:buNone/>
            </a:pPr>
            <a:r>
              <a:rPr lang="en-US" altLang="en-US" dirty="0">
                <a:solidFill>
                  <a:srgbClr val="FF0000"/>
                </a:solidFill>
                <a:ea typeface="ＭＳ Ｐゴシック" panose="020B0600070205080204" pitchFamily="34" charset="-128"/>
              </a:rPr>
              <a:t>Div. II and Div. III – Coach Dewbre </a:t>
            </a:r>
          </a:p>
        </p:txBody>
      </p:sp>
    </p:spTree>
    <p:extLst>
      <p:ext uri="{BB962C8B-B14F-4D97-AF65-F5344CB8AC3E}">
        <p14:creationId xmlns:p14="http://schemas.microsoft.com/office/powerpoint/2010/main" val="1655333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B01BD-F286-BA4B-8B9F-726817E93E8F}"/>
              </a:ext>
            </a:extLst>
          </p:cNvPr>
          <p:cNvSpPr>
            <a:spLocks noGrp="1"/>
          </p:cNvSpPr>
          <p:nvPr>
            <p:ph type="title"/>
          </p:nvPr>
        </p:nvSpPr>
        <p:spPr/>
        <p:txBody>
          <a:bodyPr>
            <a:noAutofit/>
          </a:bodyPr>
          <a:lstStyle/>
          <a:p>
            <a:pPr>
              <a:defRPr/>
            </a:pPr>
            <a:r>
              <a:rPr lang="en-US" sz="8000" dirty="0">
                <a:solidFill>
                  <a:srgbClr val="FF0000"/>
                </a:solidFill>
              </a:rPr>
              <a:t>Equipment</a:t>
            </a:r>
          </a:p>
        </p:txBody>
      </p:sp>
      <p:sp>
        <p:nvSpPr>
          <p:cNvPr id="18434" name="Content Placeholder 2">
            <a:extLst>
              <a:ext uri="{FF2B5EF4-FFF2-40B4-BE49-F238E27FC236}">
                <a16:creationId xmlns:a16="http://schemas.microsoft.com/office/drawing/2014/main" id="{BE05EFA0-2ADB-B94F-8331-F36E019FFF60}"/>
              </a:ext>
            </a:extLst>
          </p:cNvPr>
          <p:cNvSpPr>
            <a:spLocks noGrp="1"/>
          </p:cNvSpPr>
          <p:nvPr>
            <p:ph idx="1"/>
          </p:nvPr>
        </p:nvSpPr>
        <p:spPr/>
        <p:txBody>
          <a:bodyPr/>
          <a:lstStyle/>
          <a:p>
            <a:pPr marL="136525" indent="0">
              <a:buFont typeface="Wingdings 2" pitchFamily="2" charset="2"/>
              <a:buNone/>
            </a:pPr>
            <a:r>
              <a:rPr lang="en-US" altLang="en-US" dirty="0">
                <a:ea typeface="ＭＳ Ｐゴシック" panose="020B0600070205080204" pitchFamily="34" charset="-128"/>
              </a:rPr>
              <a:t>*Please do not buy new basketball shoes until tryouts are over.</a:t>
            </a:r>
          </a:p>
          <a:p>
            <a:pPr marL="136525" indent="0">
              <a:buFont typeface="Wingdings 2" pitchFamily="2" charset="2"/>
              <a:buNone/>
            </a:pPr>
            <a:r>
              <a:rPr lang="en-US" altLang="en-US" dirty="0">
                <a:ea typeface="ＭＳ Ｐゴシック" panose="020B0600070205080204" pitchFamily="34" charset="-128"/>
              </a:rPr>
              <a:t>Students provide their own basketball shoes and are required to have black shorts for practices and games.  </a:t>
            </a:r>
          </a:p>
          <a:p>
            <a:pPr marL="136525" indent="0">
              <a:buFont typeface="Wingdings 2" pitchFamily="2" charset="2"/>
              <a:buNone/>
            </a:pPr>
            <a:endParaRPr lang="en-US" altLang="en-US" dirty="0">
              <a:ea typeface="ＭＳ Ｐゴシック" panose="020B0600070205080204" pitchFamily="34" charset="-128"/>
            </a:endParaRPr>
          </a:p>
          <a:p>
            <a:pPr marL="136525" indent="0">
              <a:buFont typeface="Wingdings 2" pitchFamily="2" charset="2"/>
              <a:buNone/>
            </a:pPr>
            <a:r>
              <a:rPr lang="en-US" altLang="en-US" dirty="0">
                <a:ea typeface="ＭＳ Ｐゴシック" panose="020B0600070205080204" pitchFamily="34" charset="-128"/>
              </a:rPr>
              <a:t>Practice jerseys and game jerseys are provided.</a:t>
            </a:r>
          </a:p>
          <a:p>
            <a:pPr marL="136525" indent="0">
              <a:buFont typeface="Wingdings 2" pitchFamily="2" charset="2"/>
              <a:buNone/>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308586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B320-23F3-2245-874F-A5365D85A7B5}"/>
              </a:ext>
            </a:extLst>
          </p:cNvPr>
          <p:cNvSpPr>
            <a:spLocks noGrp="1"/>
          </p:cNvSpPr>
          <p:nvPr>
            <p:ph type="title"/>
          </p:nvPr>
        </p:nvSpPr>
        <p:spPr/>
        <p:txBody>
          <a:bodyPr/>
          <a:lstStyle/>
          <a:p>
            <a:pPr eaLnBrk="1" fontAlgn="auto" hangingPunct="1">
              <a:spcAft>
                <a:spcPts val="0"/>
              </a:spcAft>
              <a:defRPr/>
            </a:pPr>
            <a:r>
              <a:rPr lang="en-US" sz="6000" dirty="0">
                <a:solidFill>
                  <a:srgbClr val="FF0000"/>
                </a:solidFill>
                <a:latin typeface="Modern No. 20" pitchFamily="18" charset="0"/>
                <a:ea typeface="+mj-ea"/>
                <a:cs typeface="+mj-cs"/>
              </a:rPr>
              <a:t>Basketball Practice</a:t>
            </a:r>
          </a:p>
        </p:txBody>
      </p:sp>
      <p:sp>
        <p:nvSpPr>
          <p:cNvPr id="3" name="Content Placeholder 2">
            <a:extLst>
              <a:ext uri="{FF2B5EF4-FFF2-40B4-BE49-F238E27FC236}">
                <a16:creationId xmlns:a16="http://schemas.microsoft.com/office/drawing/2014/main" id="{D2AF2AE2-D79A-8348-A2ED-F024D2E338D1}"/>
              </a:ext>
            </a:extLst>
          </p:cNvPr>
          <p:cNvSpPr>
            <a:spLocks noGrp="1"/>
          </p:cNvSpPr>
          <p:nvPr>
            <p:ph idx="1"/>
          </p:nvPr>
        </p:nvSpPr>
        <p:spPr>
          <a:xfrm>
            <a:off x="0" y="1447800"/>
            <a:ext cx="9144000" cy="5410200"/>
          </a:xfrm>
          <a:solidFill>
            <a:schemeClr val="tx1"/>
          </a:solidFill>
        </p:spPr>
        <p:txBody>
          <a:bodyPr>
            <a:normAutofit/>
          </a:bodyPr>
          <a:lstStyle/>
          <a:p>
            <a:pPr marL="548640" indent="-411480" eaLnBrk="1" fontAlgn="auto" hangingPunct="1">
              <a:spcAft>
                <a:spcPts val="0"/>
              </a:spcAft>
              <a:buClr>
                <a:schemeClr val="tx1">
                  <a:shade val="95000"/>
                </a:schemeClr>
              </a:buClr>
              <a:buFont typeface="Wingdings 2"/>
              <a:buNone/>
              <a:defRPr/>
            </a:pPr>
            <a:r>
              <a:rPr lang="en-US" dirty="0">
                <a:solidFill>
                  <a:schemeClr val="accent1">
                    <a:lumMod val="60000"/>
                    <a:lumOff val="40000"/>
                  </a:schemeClr>
                </a:solidFill>
                <a:ea typeface="+mn-ea"/>
                <a:cs typeface="+mn-cs"/>
              </a:rPr>
              <a:t>	</a:t>
            </a:r>
            <a:r>
              <a:rPr lang="en-US" dirty="0">
                <a:solidFill>
                  <a:srgbClr val="FF0000"/>
                </a:solidFill>
                <a:ea typeface="+mn-ea"/>
                <a:cs typeface="+mn-cs"/>
              </a:rPr>
              <a:t>8</a:t>
            </a:r>
            <a:r>
              <a:rPr lang="en-US" baseline="30000" dirty="0">
                <a:solidFill>
                  <a:srgbClr val="FF0000"/>
                </a:solidFill>
                <a:ea typeface="+mn-ea"/>
                <a:cs typeface="+mn-cs"/>
              </a:rPr>
              <a:t>th</a:t>
            </a:r>
            <a:r>
              <a:rPr lang="en-US" dirty="0">
                <a:solidFill>
                  <a:srgbClr val="FF0000"/>
                </a:solidFill>
                <a:ea typeface="+mn-ea"/>
                <a:cs typeface="+mn-cs"/>
              </a:rPr>
              <a:t> Grade Basketball Practice is in the morning.</a:t>
            </a:r>
          </a:p>
          <a:p>
            <a:pPr marL="548640" indent="-411480" eaLnBrk="1" fontAlgn="auto" hangingPunct="1">
              <a:spcAft>
                <a:spcPts val="0"/>
              </a:spcAft>
              <a:buClr>
                <a:schemeClr val="tx1">
                  <a:shade val="95000"/>
                </a:schemeClr>
              </a:buClr>
              <a:buFont typeface="Wingdings 2"/>
              <a:buNone/>
              <a:defRPr/>
            </a:pPr>
            <a:endParaRPr lang="en-US" dirty="0">
              <a:solidFill>
                <a:srgbClr val="FF0000"/>
              </a:solidFill>
            </a:endParaRPr>
          </a:p>
          <a:p>
            <a:pPr marL="548640" indent="-411480" eaLnBrk="1" fontAlgn="auto" hangingPunct="1">
              <a:spcAft>
                <a:spcPts val="0"/>
              </a:spcAft>
              <a:buClr>
                <a:schemeClr val="tx1">
                  <a:shade val="95000"/>
                </a:schemeClr>
              </a:buClr>
              <a:buFont typeface="Wingdings 2"/>
              <a:buNone/>
              <a:defRPr/>
            </a:pPr>
            <a:r>
              <a:rPr lang="en-US" dirty="0">
                <a:solidFill>
                  <a:srgbClr val="FF0000"/>
                </a:solidFill>
              </a:rPr>
              <a:t>	7</a:t>
            </a:r>
            <a:r>
              <a:rPr lang="en-US" baseline="30000" dirty="0">
                <a:solidFill>
                  <a:srgbClr val="FF0000"/>
                </a:solidFill>
              </a:rPr>
              <a:t>th</a:t>
            </a:r>
            <a:r>
              <a:rPr lang="en-US" dirty="0">
                <a:solidFill>
                  <a:srgbClr val="FF0000"/>
                </a:solidFill>
              </a:rPr>
              <a:t> Grade Basketball Practice is in the afternoon.</a:t>
            </a:r>
          </a:p>
          <a:p>
            <a:pPr marL="548640" indent="-411480" eaLnBrk="1" fontAlgn="auto" hangingPunct="1">
              <a:spcAft>
                <a:spcPts val="0"/>
              </a:spcAft>
              <a:buClr>
                <a:schemeClr val="tx1">
                  <a:shade val="95000"/>
                </a:schemeClr>
              </a:buClr>
              <a:buFont typeface="Wingdings 2"/>
              <a:buNone/>
              <a:defRPr/>
            </a:pPr>
            <a:endParaRPr lang="en-US" dirty="0">
              <a:solidFill>
                <a:srgbClr val="FF0000"/>
              </a:solidFill>
              <a:ea typeface="+mn-ea"/>
              <a:cs typeface="+mn-cs"/>
            </a:endParaRPr>
          </a:p>
          <a:p>
            <a:pPr marL="548640" indent="-411480" eaLnBrk="1" fontAlgn="auto" hangingPunct="1">
              <a:spcAft>
                <a:spcPts val="0"/>
              </a:spcAft>
              <a:buClr>
                <a:schemeClr val="tx1">
                  <a:shade val="95000"/>
                </a:schemeClr>
              </a:buClr>
              <a:buFont typeface="Wingdings 2"/>
              <a:buNone/>
              <a:defRPr/>
            </a:pPr>
            <a:r>
              <a:rPr lang="en-US" dirty="0">
                <a:solidFill>
                  <a:srgbClr val="FF0000"/>
                </a:solidFill>
              </a:rPr>
              <a:t>There will be a detailed practice calendar made </a:t>
            </a:r>
            <a:r>
              <a:rPr lang="en-US" dirty="0" err="1">
                <a:solidFill>
                  <a:srgbClr val="FF0000"/>
                </a:solidFill>
              </a:rPr>
              <a:t>availiable</a:t>
            </a:r>
            <a:r>
              <a:rPr lang="en-US" dirty="0">
                <a:solidFill>
                  <a:srgbClr val="FF0000"/>
                </a:solidFill>
              </a:rPr>
              <a:t> so you can plan ahead.  This calendar will be made monthly and updated weekly.</a:t>
            </a:r>
            <a:endParaRPr lang="en-US" dirty="0">
              <a:solidFill>
                <a:srgbClr val="FF0000"/>
              </a:solidFill>
              <a:ea typeface="+mn-ea"/>
              <a:cs typeface="+mn-cs"/>
            </a:endParaRPr>
          </a:p>
        </p:txBody>
      </p:sp>
    </p:spTree>
    <p:extLst>
      <p:ext uri="{BB962C8B-B14F-4D97-AF65-F5344CB8AC3E}">
        <p14:creationId xmlns:p14="http://schemas.microsoft.com/office/powerpoint/2010/main" val="3757217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541CE-6CC5-D54C-AAA7-438D24C4F6F8}"/>
              </a:ext>
            </a:extLst>
          </p:cNvPr>
          <p:cNvSpPr>
            <a:spLocks noGrp="1"/>
          </p:cNvSpPr>
          <p:nvPr>
            <p:ph type="title"/>
          </p:nvPr>
        </p:nvSpPr>
        <p:spPr/>
        <p:txBody>
          <a:bodyPr/>
          <a:lstStyle/>
          <a:p>
            <a:pPr eaLnBrk="1" fontAlgn="auto" hangingPunct="1">
              <a:spcAft>
                <a:spcPts val="0"/>
              </a:spcAft>
              <a:defRPr/>
            </a:pPr>
            <a:r>
              <a:rPr lang="en-US" dirty="0">
                <a:solidFill>
                  <a:srgbClr val="FF0000"/>
                </a:solidFill>
                <a:ea typeface="+mj-ea"/>
                <a:cs typeface="+mj-cs"/>
              </a:rPr>
              <a:t>MISSING PRACTICE</a:t>
            </a:r>
          </a:p>
        </p:txBody>
      </p:sp>
      <p:sp>
        <p:nvSpPr>
          <p:cNvPr id="20482" name="Content Placeholder 2">
            <a:extLst>
              <a:ext uri="{FF2B5EF4-FFF2-40B4-BE49-F238E27FC236}">
                <a16:creationId xmlns:a16="http://schemas.microsoft.com/office/drawing/2014/main" id="{375D60BB-A7BF-EF45-B2FF-8F623FEFAD7D}"/>
              </a:ext>
            </a:extLst>
          </p:cNvPr>
          <p:cNvSpPr>
            <a:spLocks noGrp="1"/>
          </p:cNvSpPr>
          <p:nvPr>
            <p:ph idx="1"/>
          </p:nvPr>
        </p:nvSpPr>
        <p:spPr>
          <a:xfrm>
            <a:off x="0" y="1447800"/>
            <a:ext cx="9144000" cy="5410200"/>
          </a:xfrm>
          <a:solidFill>
            <a:schemeClr val="tx1"/>
          </a:solidFill>
        </p:spPr>
        <p:txBody>
          <a:bodyPr/>
          <a:lstStyle/>
          <a:p>
            <a:pPr eaLnBrk="1" hangingPunct="1">
              <a:buFont typeface="Wingdings 2" pitchFamily="2" charset="2"/>
              <a:buNone/>
            </a:pPr>
            <a:r>
              <a:rPr lang="en-US" altLang="en-US">
                <a:solidFill>
                  <a:srgbClr val="FF0000"/>
                </a:solidFill>
                <a:ea typeface="ＭＳ Ｐゴシック" panose="020B0600070205080204" pitchFamily="34" charset="-128"/>
              </a:rPr>
              <a:t>	If an athlete gets sick or hurt the coaching staff ask </a:t>
            </a:r>
          </a:p>
          <a:p>
            <a:pPr eaLnBrk="1" hangingPunct="1">
              <a:buFont typeface="Wingdings 2" pitchFamily="2" charset="2"/>
              <a:buNone/>
            </a:pPr>
            <a:r>
              <a:rPr lang="en-US" altLang="en-US">
                <a:solidFill>
                  <a:srgbClr val="FF0000"/>
                </a:solidFill>
                <a:ea typeface="ＭＳ Ｐゴシック" panose="020B0600070205080204" pitchFamily="34" charset="-128"/>
              </a:rPr>
              <a:t>	that you send a note, call, or  email about their condition.  A doctor</a:t>
            </a:r>
            <a:r>
              <a:rPr lang="ja-JP" altLang="en-US">
                <a:solidFill>
                  <a:srgbClr val="FF0000"/>
                </a:solidFill>
                <a:ea typeface="ＭＳ Ｐゴシック" panose="020B0600070205080204" pitchFamily="34" charset="-128"/>
              </a:rPr>
              <a:t>’</a:t>
            </a:r>
            <a:r>
              <a:rPr lang="en-US" altLang="ja-JP">
                <a:solidFill>
                  <a:srgbClr val="FF0000"/>
                </a:solidFill>
                <a:ea typeface="ＭＳ Ｐゴシック" panose="020B0600070205080204" pitchFamily="34" charset="-128"/>
              </a:rPr>
              <a:t>s note, with specific limitations, is required if the athlete is to miss for an extended period of time.</a:t>
            </a:r>
          </a:p>
          <a:p>
            <a:pPr eaLnBrk="1" hangingPunct="1">
              <a:buFont typeface="Wingdings 2" pitchFamily="2" charset="2"/>
              <a:buNone/>
            </a:pPr>
            <a:endParaRPr lang="en-US" altLang="en-US">
              <a:solidFill>
                <a:srgbClr val="E2D5A3"/>
              </a:solidFill>
              <a:ea typeface="ＭＳ Ｐゴシック" panose="020B0600070205080204" pitchFamily="34" charset="-128"/>
            </a:endParaRPr>
          </a:p>
        </p:txBody>
      </p:sp>
      <p:pic>
        <p:nvPicPr>
          <p:cNvPr id="20483" name="Picture 3" descr="doctor_with_ipad_380px.jpg">
            <a:extLst>
              <a:ext uri="{FF2B5EF4-FFF2-40B4-BE49-F238E27FC236}">
                <a16:creationId xmlns:a16="http://schemas.microsoft.com/office/drawing/2014/main" id="{E80785A9-C355-A245-B492-8B31077CAD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34710" y="3898232"/>
            <a:ext cx="3304189" cy="2521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9237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Coaches Contact Information</a:t>
            </a:r>
          </a:p>
        </p:txBody>
      </p:sp>
      <p:sp>
        <p:nvSpPr>
          <p:cNvPr id="3" name="Content Placeholder 2"/>
          <p:cNvSpPr>
            <a:spLocks noGrp="1"/>
          </p:cNvSpPr>
          <p:nvPr>
            <p:ph idx="1"/>
          </p:nvPr>
        </p:nvSpPr>
        <p:spPr/>
        <p:txBody>
          <a:bodyPr/>
          <a:lstStyle/>
          <a:p>
            <a:r>
              <a:rPr lang="en-US" dirty="0"/>
              <a:t>Coach Bryan Oliver – </a:t>
            </a:r>
            <a:r>
              <a:rPr lang="en-US" dirty="0" err="1"/>
              <a:t>oliverb@lisd.net</a:t>
            </a:r>
            <a:endParaRPr lang="en-US" dirty="0"/>
          </a:p>
          <a:p>
            <a:endParaRPr lang="en-US" dirty="0"/>
          </a:p>
          <a:p>
            <a:r>
              <a:rPr lang="en-US" dirty="0"/>
              <a:t>Coach </a:t>
            </a:r>
            <a:r>
              <a:rPr lang="en-US" dirty="0" err="1"/>
              <a:t>Blu</a:t>
            </a:r>
            <a:r>
              <a:rPr lang="en-US" dirty="0"/>
              <a:t> Bennett – </a:t>
            </a:r>
            <a:r>
              <a:rPr lang="en-US" dirty="0" err="1"/>
              <a:t>bennettb@lisd.net</a:t>
            </a:r>
            <a:endParaRPr lang="en-US" dirty="0"/>
          </a:p>
          <a:p>
            <a:endParaRPr lang="en-US" dirty="0"/>
          </a:p>
          <a:p>
            <a:r>
              <a:rPr lang="en-US" dirty="0"/>
              <a:t>Coach Chris </a:t>
            </a:r>
            <a:r>
              <a:rPr lang="en-US" dirty="0" err="1"/>
              <a:t>Dewbre</a:t>
            </a:r>
            <a:r>
              <a:rPr lang="en-US" dirty="0"/>
              <a:t>– </a:t>
            </a:r>
            <a:r>
              <a:rPr lang="en-US" dirty="0" err="1"/>
              <a:t>dewbrec@lisd.net</a:t>
            </a:r>
            <a:endParaRPr lang="en-US" dirty="0"/>
          </a:p>
          <a:p>
            <a:endParaRPr lang="en-US" dirty="0"/>
          </a:p>
          <a:p>
            <a:r>
              <a:rPr lang="en-US" dirty="0"/>
              <a:t>Coach Jim </a:t>
            </a:r>
            <a:r>
              <a:rPr lang="en-US" dirty="0" err="1"/>
              <a:t>Bosker</a:t>
            </a:r>
            <a:r>
              <a:rPr lang="en-US" dirty="0"/>
              <a:t> – </a:t>
            </a:r>
            <a:r>
              <a:rPr lang="en-US" dirty="0" err="1"/>
              <a:t>boskerj@lisd.net</a:t>
            </a:r>
            <a:endParaRPr lang="en-US" dirty="0"/>
          </a:p>
        </p:txBody>
      </p:sp>
    </p:spTree>
    <p:extLst>
      <p:ext uri="{BB962C8B-B14F-4D97-AF65-F5344CB8AC3E}">
        <p14:creationId xmlns:p14="http://schemas.microsoft.com/office/powerpoint/2010/main" val="1926058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B01BD-F286-BA4B-8B9F-726817E93E8F}"/>
              </a:ext>
            </a:extLst>
          </p:cNvPr>
          <p:cNvSpPr>
            <a:spLocks noGrp="1"/>
          </p:cNvSpPr>
          <p:nvPr>
            <p:ph type="title"/>
          </p:nvPr>
        </p:nvSpPr>
        <p:spPr/>
        <p:txBody>
          <a:bodyPr>
            <a:noAutofit/>
          </a:bodyPr>
          <a:lstStyle/>
          <a:p>
            <a:pPr>
              <a:defRPr/>
            </a:pPr>
            <a:r>
              <a:rPr lang="en-US" sz="8000" dirty="0">
                <a:solidFill>
                  <a:srgbClr val="FF0000"/>
                </a:solidFill>
              </a:rPr>
              <a:t>Missing Games</a:t>
            </a:r>
          </a:p>
        </p:txBody>
      </p:sp>
      <p:sp>
        <p:nvSpPr>
          <p:cNvPr id="18434" name="Content Placeholder 2">
            <a:extLst>
              <a:ext uri="{FF2B5EF4-FFF2-40B4-BE49-F238E27FC236}">
                <a16:creationId xmlns:a16="http://schemas.microsoft.com/office/drawing/2014/main" id="{BE05EFA0-2ADB-B94F-8331-F36E019FFF60}"/>
              </a:ext>
            </a:extLst>
          </p:cNvPr>
          <p:cNvSpPr>
            <a:spLocks noGrp="1"/>
          </p:cNvSpPr>
          <p:nvPr>
            <p:ph idx="1"/>
          </p:nvPr>
        </p:nvSpPr>
        <p:spPr/>
        <p:txBody>
          <a:bodyPr/>
          <a:lstStyle/>
          <a:p>
            <a:pPr marL="136525" indent="0">
              <a:buFont typeface="Wingdings 2" pitchFamily="2" charset="2"/>
              <a:buNone/>
            </a:pPr>
            <a:r>
              <a:rPr lang="en-US" altLang="en-US" dirty="0">
                <a:ea typeface="ＭＳ Ｐゴシック" panose="020B0600070205080204" pitchFamily="34" charset="-128"/>
              </a:rPr>
              <a:t>If you miss a game for a club sport or anything OUTSIDE of LISD activities the player will sit out what they missed. </a:t>
            </a:r>
          </a:p>
          <a:p>
            <a:pPr marL="136525" indent="0">
              <a:buFont typeface="Wingdings 2" pitchFamily="2" charset="2"/>
              <a:buNone/>
            </a:pPr>
            <a:r>
              <a:rPr lang="en-US" altLang="en-US" dirty="0">
                <a:ea typeface="ＭＳ Ｐゴシック" panose="020B0600070205080204" pitchFamily="34" charset="-128"/>
              </a:rPr>
              <a:t>For example: If a player misses a game on Monday they will sit on the bench and not play the next game.</a:t>
            </a:r>
          </a:p>
          <a:p>
            <a:pPr marL="136525" indent="0">
              <a:buFont typeface="Wingdings 2" pitchFamily="2" charset="2"/>
              <a:buNone/>
            </a:pPr>
            <a:endParaRPr lang="en-US" altLang="en-US" dirty="0">
              <a:ea typeface="ＭＳ Ｐゴシック" panose="020B0600070205080204" pitchFamily="34" charset="-128"/>
            </a:endParaRPr>
          </a:p>
          <a:p>
            <a:pPr marL="136525" indent="0">
              <a:buFont typeface="Wingdings 2" pitchFamily="2" charset="2"/>
              <a:buNone/>
            </a:pPr>
            <a:r>
              <a:rPr lang="en-US" altLang="en-US" dirty="0">
                <a:ea typeface="ＭＳ Ｐゴシック" panose="020B0600070205080204" pitchFamily="34" charset="-128"/>
              </a:rPr>
              <a:t>Illness and Bereavement do not count.</a:t>
            </a:r>
          </a:p>
          <a:p>
            <a:pPr marL="136525" indent="0">
              <a:buFont typeface="Wingdings 2" pitchFamily="2" charset="2"/>
              <a:buNone/>
            </a:pPr>
            <a:endParaRPr lang="en-US" altLang="en-US" dirty="0">
              <a:ea typeface="ＭＳ Ｐゴシック" panose="020B0600070205080204" pitchFamily="34" charset="-128"/>
            </a:endParaRPr>
          </a:p>
          <a:p>
            <a:pPr marL="136525" indent="0">
              <a:buFont typeface="Wingdings 2" pitchFamily="2" charset="2"/>
              <a:buNone/>
            </a:pPr>
            <a:endParaRPr lang="en-US" altLang="en-US" dirty="0">
              <a:ea typeface="ＭＳ Ｐゴシック" panose="020B0600070205080204" pitchFamily="34" charset="-128"/>
            </a:endParaRPr>
          </a:p>
          <a:p>
            <a:pPr marL="136525" indent="0">
              <a:buFont typeface="Wingdings 2" pitchFamily="2" charset="2"/>
              <a:buNone/>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922754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828CB0-2D4E-094B-9165-A2F9789F8321}"/>
              </a:ext>
            </a:extLst>
          </p:cNvPr>
          <p:cNvSpPr>
            <a:spLocks noGrp="1"/>
          </p:cNvSpPr>
          <p:nvPr>
            <p:ph type="title"/>
          </p:nvPr>
        </p:nvSpPr>
        <p:spPr/>
        <p:txBody>
          <a:bodyPr>
            <a:noAutofit/>
          </a:bodyPr>
          <a:lstStyle/>
          <a:p>
            <a:pPr eaLnBrk="1" fontAlgn="auto" hangingPunct="1">
              <a:spcAft>
                <a:spcPts val="0"/>
              </a:spcAft>
              <a:defRPr/>
            </a:pPr>
            <a:r>
              <a:rPr lang="en-US" sz="8000" dirty="0">
                <a:solidFill>
                  <a:srgbClr val="FF0000"/>
                </a:solidFill>
              </a:rPr>
              <a:t>Basketball Games</a:t>
            </a:r>
            <a:endParaRPr lang="en-US" sz="8000" dirty="0">
              <a:solidFill>
                <a:srgbClr val="FF0000"/>
              </a:solidFill>
              <a:ea typeface="+mj-ea"/>
              <a:cs typeface="+mj-cs"/>
            </a:endParaRPr>
          </a:p>
        </p:txBody>
      </p:sp>
      <p:sp>
        <p:nvSpPr>
          <p:cNvPr id="4" name="Content Placeholder 3">
            <a:extLst>
              <a:ext uri="{FF2B5EF4-FFF2-40B4-BE49-F238E27FC236}">
                <a16:creationId xmlns:a16="http://schemas.microsoft.com/office/drawing/2014/main" id="{EF026302-00AC-5248-B84C-35C90517E2F2}"/>
              </a:ext>
            </a:extLst>
          </p:cNvPr>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2"/>
              <a:buNone/>
              <a:defRPr/>
            </a:pPr>
            <a:r>
              <a:rPr lang="en-US" dirty="0">
                <a:ea typeface="+mn-ea"/>
                <a:cs typeface="+mn-cs"/>
              </a:rPr>
              <a:t>7</a:t>
            </a:r>
            <a:r>
              <a:rPr lang="en-US" baseline="30000" dirty="0">
                <a:ea typeface="+mn-ea"/>
                <a:cs typeface="+mn-cs"/>
              </a:rPr>
              <a:t>th</a:t>
            </a:r>
            <a:r>
              <a:rPr lang="en-US" dirty="0">
                <a:ea typeface="+mn-ea"/>
                <a:cs typeface="+mn-cs"/>
              </a:rPr>
              <a:t> Grade Games are on Monday Nigh</a:t>
            </a:r>
            <a:r>
              <a:rPr lang="en-US" dirty="0"/>
              <a:t>ts.</a:t>
            </a:r>
          </a:p>
          <a:p>
            <a:pPr marL="548640" indent="-411480" eaLnBrk="1" fontAlgn="auto" hangingPunct="1">
              <a:spcAft>
                <a:spcPts val="0"/>
              </a:spcAft>
              <a:buClr>
                <a:schemeClr val="tx1">
                  <a:shade val="95000"/>
                </a:schemeClr>
              </a:buClr>
              <a:buFont typeface="Wingdings 2"/>
              <a:buNone/>
              <a:defRPr/>
            </a:pPr>
            <a:r>
              <a:rPr lang="en-US" dirty="0"/>
              <a:t>-Div. III 5:30, Div. II 6:30, Div. I 7:30</a:t>
            </a:r>
          </a:p>
          <a:p>
            <a:pPr marL="548640" indent="-411480" eaLnBrk="1" fontAlgn="auto" hangingPunct="1">
              <a:spcAft>
                <a:spcPts val="0"/>
              </a:spcAft>
              <a:buClr>
                <a:schemeClr val="tx1">
                  <a:shade val="95000"/>
                </a:schemeClr>
              </a:buClr>
              <a:buFont typeface="Wingdings 2"/>
              <a:buNone/>
              <a:defRPr/>
            </a:pPr>
            <a:endParaRPr lang="en-US" dirty="0"/>
          </a:p>
          <a:p>
            <a:pPr marL="548640" indent="-411480" eaLnBrk="1" fontAlgn="auto" hangingPunct="1">
              <a:spcAft>
                <a:spcPts val="0"/>
              </a:spcAft>
              <a:buClr>
                <a:schemeClr val="tx1">
                  <a:shade val="95000"/>
                </a:schemeClr>
              </a:buClr>
              <a:buFont typeface="Wingdings 2"/>
              <a:buNone/>
              <a:defRPr/>
            </a:pPr>
            <a:r>
              <a:rPr lang="en-US" dirty="0"/>
              <a:t>8th Grade Games are on Thursday Nights.</a:t>
            </a:r>
          </a:p>
          <a:p>
            <a:pPr marL="548640" indent="-411480" eaLnBrk="1" fontAlgn="auto" hangingPunct="1">
              <a:spcAft>
                <a:spcPts val="0"/>
              </a:spcAft>
              <a:buClr>
                <a:schemeClr val="tx1">
                  <a:shade val="95000"/>
                </a:schemeClr>
              </a:buClr>
              <a:buFont typeface="Wingdings 2"/>
              <a:buNone/>
              <a:defRPr/>
            </a:pPr>
            <a:r>
              <a:rPr lang="en-US" dirty="0">
                <a:ea typeface="+mn-ea"/>
                <a:cs typeface="+mn-cs"/>
              </a:rPr>
              <a:t>-Div. II 5:30, Div. I 6:30</a:t>
            </a:r>
          </a:p>
          <a:p>
            <a:pPr marL="548640" indent="-411480" eaLnBrk="1" fontAlgn="auto" hangingPunct="1">
              <a:spcAft>
                <a:spcPts val="0"/>
              </a:spcAft>
              <a:buClr>
                <a:schemeClr val="tx1">
                  <a:shade val="95000"/>
                </a:schemeClr>
              </a:buClr>
              <a:buFont typeface="Wingdings 2"/>
              <a:buNone/>
              <a:defRPr/>
            </a:pPr>
            <a:endParaRPr lang="en-US" dirty="0">
              <a:ea typeface="+mn-ea"/>
              <a:cs typeface="+mn-cs"/>
            </a:endParaRPr>
          </a:p>
          <a:p>
            <a:pPr marL="548640" indent="-411480" eaLnBrk="1" fontAlgn="auto" hangingPunct="1">
              <a:spcAft>
                <a:spcPts val="0"/>
              </a:spcAft>
              <a:buClr>
                <a:schemeClr val="tx1">
                  <a:shade val="95000"/>
                </a:schemeClr>
              </a:buClr>
              <a:buFont typeface="Wingdings 2"/>
              <a:buNone/>
              <a:defRPr/>
            </a:pPr>
            <a:r>
              <a:rPr lang="en-US" dirty="0"/>
              <a:t>Game</a:t>
            </a:r>
            <a:r>
              <a:rPr lang="en-US" dirty="0">
                <a:ea typeface="+mn-ea"/>
                <a:cs typeface="+mn-cs"/>
              </a:rPr>
              <a:t> schedules can be found on the website later in the school year.</a:t>
            </a:r>
          </a:p>
        </p:txBody>
      </p:sp>
    </p:spTree>
    <p:extLst>
      <p:ext uri="{BB962C8B-B14F-4D97-AF65-F5344CB8AC3E}">
        <p14:creationId xmlns:p14="http://schemas.microsoft.com/office/powerpoint/2010/main" val="191820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B2D32-39E3-1F4A-8959-2B03849DB3E7}"/>
              </a:ext>
            </a:extLst>
          </p:cNvPr>
          <p:cNvSpPr>
            <a:spLocks noGrp="1"/>
          </p:cNvSpPr>
          <p:nvPr>
            <p:ph type="title"/>
          </p:nvPr>
        </p:nvSpPr>
        <p:spPr/>
        <p:txBody>
          <a:bodyPr>
            <a:noAutofit/>
          </a:bodyPr>
          <a:lstStyle/>
          <a:p>
            <a:pPr eaLnBrk="1" fontAlgn="auto" hangingPunct="1">
              <a:spcAft>
                <a:spcPts val="0"/>
              </a:spcAft>
              <a:defRPr/>
            </a:pPr>
            <a:r>
              <a:rPr lang="en-US" sz="8000" dirty="0">
                <a:solidFill>
                  <a:srgbClr val="FF0000"/>
                </a:solidFill>
                <a:latin typeface="Arial Black"/>
                <a:cs typeface="Arial Black"/>
              </a:rPr>
              <a:t>GAME</a:t>
            </a:r>
            <a:r>
              <a:rPr lang="en-US" sz="8000" dirty="0">
                <a:solidFill>
                  <a:srgbClr val="FF0000"/>
                </a:solidFill>
                <a:latin typeface="Arial Black"/>
                <a:ea typeface="+mj-ea"/>
                <a:cs typeface="Arial Black"/>
              </a:rPr>
              <a:t> DAY </a:t>
            </a:r>
          </a:p>
        </p:txBody>
      </p:sp>
      <p:sp>
        <p:nvSpPr>
          <p:cNvPr id="22530" name="Content Placeholder 3">
            <a:extLst>
              <a:ext uri="{FF2B5EF4-FFF2-40B4-BE49-F238E27FC236}">
                <a16:creationId xmlns:a16="http://schemas.microsoft.com/office/drawing/2014/main" id="{BE45BDC3-7D55-1649-A664-011EDB71E317}"/>
              </a:ext>
            </a:extLst>
          </p:cNvPr>
          <p:cNvSpPr>
            <a:spLocks noGrp="1"/>
          </p:cNvSpPr>
          <p:nvPr>
            <p:ph idx="1"/>
          </p:nvPr>
        </p:nvSpPr>
        <p:spPr/>
        <p:txBody>
          <a:bodyPr>
            <a:normAutofit/>
          </a:bodyPr>
          <a:lstStyle/>
          <a:p>
            <a:pPr eaLnBrk="1" hangingPunct="1">
              <a:buFont typeface="Wingdings 2" pitchFamily="2" charset="2"/>
              <a:buNone/>
            </a:pPr>
            <a:r>
              <a:rPr lang="en-US" altLang="en-US" dirty="0">
                <a:ea typeface="ＭＳ Ｐゴシック" panose="020B0600070205080204" pitchFamily="34" charset="-128"/>
              </a:rPr>
              <a:t>The boys are required to ride the bus to all basketball games. </a:t>
            </a:r>
          </a:p>
          <a:p>
            <a:pPr eaLnBrk="1" hangingPunct="1">
              <a:buFont typeface="Wingdings 2" pitchFamily="2" charset="2"/>
              <a:buNone/>
            </a:pPr>
            <a:r>
              <a:rPr lang="en-US" altLang="en-US" dirty="0">
                <a:ea typeface="ＭＳ Ｐゴシック" panose="020B0600070205080204" pitchFamily="34" charset="-128"/>
              </a:rPr>
              <a:t>The boys will sit together in the bleachers until their game begins. </a:t>
            </a:r>
          </a:p>
          <a:p>
            <a:pPr eaLnBrk="1" hangingPunct="1">
              <a:buFont typeface="Wingdings 2" pitchFamily="2" charset="2"/>
              <a:buNone/>
            </a:pPr>
            <a:r>
              <a:rPr lang="en-US" altLang="en-US" dirty="0">
                <a:ea typeface="ＭＳ Ｐゴシック" panose="020B0600070205080204" pitchFamily="34" charset="-128"/>
              </a:rPr>
              <a:t>We will have game day meals during the basketball season.  </a:t>
            </a:r>
          </a:p>
          <a:p>
            <a:pPr eaLnBrk="1" hangingPunct="1">
              <a:buFont typeface="Wingdings 2" pitchFamily="2" charset="2"/>
              <a:buNone/>
            </a:pPr>
            <a:r>
              <a:rPr lang="en-US" altLang="en-US" dirty="0">
                <a:ea typeface="ＭＳ Ｐゴシック" panose="020B0600070205080204" pitchFamily="34" charset="-128"/>
              </a:rPr>
              <a:t>Parents are welcome to sign their son out after they are finished for the night. </a:t>
            </a:r>
          </a:p>
        </p:txBody>
      </p:sp>
    </p:spTree>
    <p:extLst>
      <p:ext uri="{BB962C8B-B14F-4D97-AF65-F5344CB8AC3E}">
        <p14:creationId xmlns:p14="http://schemas.microsoft.com/office/powerpoint/2010/main" val="2560261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E201-3BD9-F644-8C6B-E35FA24866E2}"/>
              </a:ext>
            </a:extLst>
          </p:cNvPr>
          <p:cNvSpPr>
            <a:spLocks noGrp="1"/>
          </p:cNvSpPr>
          <p:nvPr>
            <p:ph type="title"/>
          </p:nvPr>
        </p:nvSpPr>
        <p:spPr/>
        <p:txBody>
          <a:bodyPr/>
          <a:lstStyle/>
          <a:p>
            <a:r>
              <a:rPr lang="en-US" dirty="0">
                <a:solidFill>
                  <a:srgbClr val="FF0000"/>
                </a:solidFill>
              </a:rPr>
              <a:t>CROSS COUNTRY</a:t>
            </a:r>
          </a:p>
        </p:txBody>
      </p:sp>
      <p:sp>
        <p:nvSpPr>
          <p:cNvPr id="3" name="Content Placeholder 2">
            <a:extLst>
              <a:ext uri="{FF2B5EF4-FFF2-40B4-BE49-F238E27FC236}">
                <a16:creationId xmlns:a16="http://schemas.microsoft.com/office/drawing/2014/main" id="{3DD2F177-DADB-C243-9ED5-9C13BF38EEA0}"/>
              </a:ext>
            </a:extLst>
          </p:cNvPr>
          <p:cNvSpPr>
            <a:spLocks noGrp="1"/>
          </p:cNvSpPr>
          <p:nvPr>
            <p:ph idx="1"/>
          </p:nvPr>
        </p:nvSpPr>
        <p:spPr/>
        <p:txBody>
          <a:bodyPr/>
          <a:lstStyle/>
          <a:p>
            <a:r>
              <a:rPr lang="en-US" dirty="0"/>
              <a:t>Practices take place during the athletic period</a:t>
            </a:r>
          </a:p>
          <a:p>
            <a:r>
              <a:rPr lang="en-US" dirty="0"/>
              <a:t>Meets are on Wednesdays</a:t>
            </a:r>
          </a:p>
          <a:p>
            <a:r>
              <a:rPr lang="en-US" dirty="0"/>
              <a:t>No cuts</a:t>
            </a:r>
          </a:p>
          <a:p>
            <a:r>
              <a:rPr lang="en-US" dirty="0"/>
              <a:t>Meet schedule is on athletics website</a:t>
            </a:r>
          </a:p>
          <a:p>
            <a:r>
              <a:rPr lang="en-US" dirty="0"/>
              <a:t>Coach Montano is the head coach</a:t>
            </a:r>
          </a:p>
          <a:p>
            <a:pPr marL="0" indent="0">
              <a:buNone/>
            </a:pPr>
            <a:endParaRPr lang="en-US"/>
          </a:p>
        </p:txBody>
      </p:sp>
    </p:spTree>
    <p:extLst>
      <p:ext uri="{BB962C8B-B14F-4D97-AF65-F5344CB8AC3E}">
        <p14:creationId xmlns:p14="http://schemas.microsoft.com/office/powerpoint/2010/main" val="1529362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FBFA-DAC2-3F4A-903A-BAFDACF00EA9}"/>
              </a:ext>
            </a:extLst>
          </p:cNvPr>
          <p:cNvSpPr>
            <a:spLocks noGrp="1"/>
          </p:cNvSpPr>
          <p:nvPr>
            <p:ph type="ctrTitle"/>
          </p:nvPr>
        </p:nvSpPr>
        <p:spPr>
          <a:xfrm>
            <a:off x="422030" y="2438400"/>
            <a:ext cx="8229600" cy="3581400"/>
          </a:xfrm>
        </p:spPr>
        <p:txBody>
          <a:bodyPr>
            <a:noAutofit/>
          </a:bodyPr>
          <a:lstStyle/>
          <a:p>
            <a:pPr eaLnBrk="1" fontAlgn="auto" hangingPunct="1">
              <a:spcAft>
                <a:spcPts val="0"/>
              </a:spcAft>
              <a:defRPr/>
            </a:pPr>
            <a:r>
              <a:rPr lang="en-US" dirty="0">
                <a:solidFill>
                  <a:srgbClr val="FF0000"/>
                </a:solidFill>
                <a:latin typeface="Antique Olive Roman" pitchFamily="34" charset="0"/>
                <a:ea typeface="+mj-ea"/>
                <a:cs typeface="+mj-cs"/>
              </a:rPr>
              <a:t>LAMAR MIDDLE SCHOOL 7</a:t>
            </a:r>
            <a:r>
              <a:rPr lang="en-US" baseline="30000" dirty="0">
                <a:solidFill>
                  <a:srgbClr val="FF0000"/>
                </a:solidFill>
                <a:latin typeface="Antique Olive Roman" pitchFamily="34" charset="0"/>
                <a:ea typeface="+mj-ea"/>
                <a:cs typeface="+mj-cs"/>
              </a:rPr>
              <a:t>TH</a:t>
            </a:r>
            <a:r>
              <a:rPr lang="en-US" dirty="0">
                <a:solidFill>
                  <a:srgbClr val="FF0000"/>
                </a:solidFill>
                <a:latin typeface="Antique Olive Roman" pitchFamily="34" charset="0"/>
                <a:ea typeface="+mj-ea"/>
                <a:cs typeface="+mj-cs"/>
              </a:rPr>
              <a:t> AND 8</a:t>
            </a:r>
            <a:r>
              <a:rPr lang="en-US" baseline="30000" dirty="0">
                <a:solidFill>
                  <a:srgbClr val="FF0000"/>
                </a:solidFill>
                <a:latin typeface="Antique Olive Roman" pitchFamily="34" charset="0"/>
                <a:ea typeface="+mj-ea"/>
                <a:cs typeface="+mj-cs"/>
              </a:rPr>
              <a:t>Th</a:t>
            </a:r>
            <a:r>
              <a:rPr lang="en-US" dirty="0">
                <a:solidFill>
                  <a:srgbClr val="FF0000"/>
                </a:solidFill>
                <a:latin typeface="Antique Olive Roman" pitchFamily="34" charset="0"/>
                <a:ea typeface="+mj-ea"/>
                <a:cs typeface="+mj-cs"/>
              </a:rPr>
              <a:t> GRADE BOYS Track PARENT INFORMATION </a:t>
            </a:r>
          </a:p>
        </p:txBody>
      </p:sp>
      <p:pic>
        <p:nvPicPr>
          <p:cNvPr id="15362" name="Picture 2" descr="j0149024.jpg">
            <a:extLst>
              <a:ext uri="{FF2B5EF4-FFF2-40B4-BE49-F238E27FC236}">
                <a16:creationId xmlns:a16="http://schemas.microsoft.com/office/drawing/2014/main" id="{361D2F70-35CF-F54F-B953-08B5E11135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6576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0937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5697-69D9-8B48-9848-3C9C37381232}"/>
              </a:ext>
            </a:extLst>
          </p:cNvPr>
          <p:cNvSpPr>
            <a:spLocks noGrp="1"/>
          </p:cNvSpPr>
          <p:nvPr>
            <p:ph type="title"/>
          </p:nvPr>
        </p:nvSpPr>
        <p:spPr/>
        <p:txBody>
          <a:bodyPr>
            <a:noAutofit/>
          </a:bodyPr>
          <a:lstStyle/>
          <a:p>
            <a:pPr>
              <a:defRPr/>
            </a:pPr>
            <a:r>
              <a:rPr lang="en-US" sz="8000" dirty="0">
                <a:solidFill>
                  <a:srgbClr val="FF0000"/>
                </a:solidFill>
              </a:rPr>
              <a:t>Track 2020</a:t>
            </a:r>
          </a:p>
        </p:txBody>
      </p:sp>
      <p:sp>
        <p:nvSpPr>
          <p:cNvPr id="17410" name="Content Placeholder 2">
            <a:extLst>
              <a:ext uri="{FF2B5EF4-FFF2-40B4-BE49-F238E27FC236}">
                <a16:creationId xmlns:a16="http://schemas.microsoft.com/office/drawing/2014/main" id="{5EAC2C96-69A5-404C-BA41-29115C09C561}"/>
              </a:ext>
            </a:extLst>
          </p:cNvPr>
          <p:cNvSpPr>
            <a:spLocks noGrp="1"/>
          </p:cNvSpPr>
          <p:nvPr>
            <p:ph idx="1"/>
          </p:nvPr>
        </p:nvSpPr>
        <p:spPr/>
        <p:txBody>
          <a:bodyPr/>
          <a:lstStyle/>
          <a:p>
            <a:pPr marL="136525" indent="0">
              <a:buFont typeface="Wingdings 2" pitchFamily="2" charset="2"/>
              <a:buNone/>
            </a:pPr>
            <a:r>
              <a:rPr lang="en-US" altLang="en-US" sz="2600">
                <a:ea typeface="ＭＳ Ｐゴシック" panose="020B0600070205080204" pitchFamily="34" charset="-128"/>
              </a:rPr>
              <a:t>There are </a:t>
            </a:r>
            <a:r>
              <a:rPr lang="en-US" altLang="en-US" sz="2600" b="1">
                <a:ea typeface="ＭＳ Ｐゴシック" panose="020B0600070205080204" pitchFamily="34" charset="-128"/>
              </a:rPr>
              <a:t>NO CUTS </a:t>
            </a:r>
            <a:r>
              <a:rPr lang="en-US" altLang="en-US" sz="2600">
                <a:ea typeface="ＭＳ Ｐゴシック" panose="020B0600070205080204" pitchFamily="34" charset="-128"/>
              </a:rPr>
              <a:t>in Track.  That </a:t>
            </a:r>
            <a:r>
              <a:rPr lang="en-US" altLang="en-US" sz="2600" u="sng">
                <a:ea typeface="ＭＳ Ｐゴシック" panose="020B0600070205080204" pitchFamily="34" charset="-128"/>
              </a:rPr>
              <a:t>does not </a:t>
            </a:r>
            <a:r>
              <a:rPr lang="en-US" altLang="en-US" sz="2600">
                <a:ea typeface="ＭＳ Ｐゴシック" panose="020B0600070205080204" pitchFamily="34" charset="-128"/>
              </a:rPr>
              <a:t>mean that everyone will get to go to a track meet.  All middle schools are allowed to enter four students in each event and one team of 4 members in the relays.  The selection is based on the best times, distances or measurements in the events at practice and in the previous track meets.  </a:t>
            </a:r>
          </a:p>
          <a:p>
            <a:pPr marL="136525" indent="0"/>
            <a:endParaRPr lang="en-US" altLang="en-US" sz="2600">
              <a:ea typeface="ＭＳ Ｐゴシック" panose="020B0600070205080204" pitchFamily="34" charset="-128"/>
            </a:endParaRPr>
          </a:p>
          <a:p>
            <a:pPr marL="136525" indent="0">
              <a:buFont typeface="Wingdings 2" pitchFamily="2" charset="2"/>
              <a:buNone/>
            </a:pPr>
            <a:r>
              <a:rPr lang="en-US" altLang="en-US" sz="2600">
                <a:ea typeface="ＭＳ Ｐゴシック" panose="020B0600070205080204" pitchFamily="34" charset="-128"/>
              </a:rPr>
              <a:t>The athletics website will provide a packet with a practice calendar, schedule of meets, order of events, and other info.</a:t>
            </a:r>
          </a:p>
          <a:p>
            <a:pPr marL="136525" indent="0"/>
            <a:endParaRPr lang="en-US" altLang="en-US">
              <a:ea typeface="ＭＳ Ｐゴシック" panose="020B0600070205080204" pitchFamily="34" charset="-128"/>
            </a:endParaRPr>
          </a:p>
        </p:txBody>
      </p:sp>
    </p:spTree>
    <p:extLst>
      <p:ext uri="{BB962C8B-B14F-4D97-AF65-F5344CB8AC3E}">
        <p14:creationId xmlns:p14="http://schemas.microsoft.com/office/powerpoint/2010/main" val="1677084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B01BD-F286-BA4B-8B9F-726817E93E8F}"/>
              </a:ext>
            </a:extLst>
          </p:cNvPr>
          <p:cNvSpPr>
            <a:spLocks noGrp="1"/>
          </p:cNvSpPr>
          <p:nvPr>
            <p:ph type="title"/>
          </p:nvPr>
        </p:nvSpPr>
        <p:spPr/>
        <p:txBody>
          <a:bodyPr>
            <a:noAutofit/>
          </a:bodyPr>
          <a:lstStyle/>
          <a:p>
            <a:pPr>
              <a:defRPr/>
            </a:pPr>
            <a:r>
              <a:rPr lang="en-US" sz="8000" dirty="0">
                <a:solidFill>
                  <a:srgbClr val="FF0000"/>
                </a:solidFill>
              </a:rPr>
              <a:t>Equipment</a:t>
            </a:r>
          </a:p>
        </p:txBody>
      </p:sp>
      <p:sp>
        <p:nvSpPr>
          <p:cNvPr id="18434" name="Content Placeholder 2">
            <a:extLst>
              <a:ext uri="{FF2B5EF4-FFF2-40B4-BE49-F238E27FC236}">
                <a16:creationId xmlns:a16="http://schemas.microsoft.com/office/drawing/2014/main" id="{BE05EFA0-2ADB-B94F-8331-F36E019FFF60}"/>
              </a:ext>
            </a:extLst>
          </p:cNvPr>
          <p:cNvSpPr>
            <a:spLocks noGrp="1"/>
          </p:cNvSpPr>
          <p:nvPr>
            <p:ph idx="1"/>
          </p:nvPr>
        </p:nvSpPr>
        <p:spPr/>
        <p:txBody>
          <a:bodyPr/>
          <a:lstStyle/>
          <a:p>
            <a:pPr marL="136525" indent="0">
              <a:buFont typeface="Wingdings 2" pitchFamily="2" charset="2"/>
              <a:buNone/>
            </a:pPr>
            <a:r>
              <a:rPr lang="en-US" altLang="en-US" dirty="0">
                <a:ea typeface="ＭＳ Ｐゴシック" panose="020B0600070205080204" pitchFamily="34" charset="-128"/>
              </a:rPr>
              <a:t>Students should provide their own track shoes and sweats for meets (with names on them).  We provide their uniform. If your son WANTS to run/jump in spikes we do not provide that as they are </a:t>
            </a:r>
            <a:r>
              <a:rPr lang="en-US" altLang="en-US" u="sng" dirty="0">
                <a:ea typeface="ＭＳ Ｐゴシック" panose="020B0600070205080204" pitchFamily="34" charset="-128"/>
              </a:rPr>
              <a:t>NOT required</a:t>
            </a:r>
            <a:r>
              <a:rPr lang="en-US" altLang="en-US" dirty="0">
                <a:ea typeface="ＭＳ Ｐゴシック" panose="020B0600070205080204" pitchFamily="34" charset="-128"/>
              </a:rPr>
              <a:t>.  They will only wear spikes for meets because at Lamar our track and runways are concrete.  </a:t>
            </a:r>
          </a:p>
          <a:p>
            <a:pPr marL="136525" indent="0">
              <a:buFont typeface="Wingdings 2" pitchFamily="2" charset="2"/>
              <a:buNone/>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914649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B320-23F3-2245-874F-A5365D85A7B5}"/>
              </a:ext>
            </a:extLst>
          </p:cNvPr>
          <p:cNvSpPr>
            <a:spLocks noGrp="1"/>
          </p:cNvSpPr>
          <p:nvPr>
            <p:ph type="title"/>
          </p:nvPr>
        </p:nvSpPr>
        <p:spPr/>
        <p:txBody>
          <a:bodyPr/>
          <a:lstStyle/>
          <a:p>
            <a:pPr eaLnBrk="1" fontAlgn="auto" hangingPunct="1">
              <a:spcAft>
                <a:spcPts val="0"/>
              </a:spcAft>
              <a:defRPr/>
            </a:pPr>
            <a:r>
              <a:rPr lang="en-US" sz="6000" dirty="0">
                <a:solidFill>
                  <a:srgbClr val="FF0000"/>
                </a:solidFill>
                <a:latin typeface="Modern No. 20" pitchFamily="18" charset="0"/>
                <a:ea typeface="+mj-ea"/>
                <a:cs typeface="+mj-cs"/>
              </a:rPr>
              <a:t>Track Practice</a:t>
            </a:r>
          </a:p>
        </p:txBody>
      </p:sp>
      <p:sp>
        <p:nvSpPr>
          <p:cNvPr id="3" name="Content Placeholder 2">
            <a:extLst>
              <a:ext uri="{FF2B5EF4-FFF2-40B4-BE49-F238E27FC236}">
                <a16:creationId xmlns:a16="http://schemas.microsoft.com/office/drawing/2014/main" id="{D2AF2AE2-D79A-8348-A2ED-F024D2E338D1}"/>
              </a:ext>
            </a:extLst>
          </p:cNvPr>
          <p:cNvSpPr>
            <a:spLocks noGrp="1"/>
          </p:cNvSpPr>
          <p:nvPr>
            <p:ph idx="1"/>
          </p:nvPr>
        </p:nvSpPr>
        <p:spPr>
          <a:xfrm>
            <a:off x="0" y="1447800"/>
            <a:ext cx="9144000" cy="5410200"/>
          </a:xfrm>
          <a:solidFill>
            <a:schemeClr val="tx1"/>
          </a:solidFill>
        </p:spPr>
        <p:txBody>
          <a:bodyPr>
            <a:normAutofit/>
          </a:bodyPr>
          <a:lstStyle/>
          <a:p>
            <a:pPr marL="548640" indent="-411480" eaLnBrk="1" fontAlgn="auto" hangingPunct="1">
              <a:spcAft>
                <a:spcPts val="0"/>
              </a:spcAft>
              <a:buClr>
                <a:schemeClr val="tx1">
                  <a:shade val="95000"/>
                </a:schemeClr>
              </a:buClr>
              <a:buFont typeface="Wingdings 2"/>
              <a:buNone/>
              <a:defRPr/>
            </a:pPr>
            <a:r>
              <a:rPr lang="en-US" dirty="0">
                <a:solidFill>
                  <a:schemeClr val="accent1">
                    <a:lumMod val="60000"/>
                    <a:lumOff val="40000"/>
                  </a:schemeClr>
                </a:solidFill>
                <a:ea typeface="+mn-ea"/>
                <a:cs typeface="+mn-cs"/>
              </a:rPr>
              <a:t>	</a:t>
            </a:r>
            <a:r>
              <a:rPr lang="en-US" dirty="0">
                <a:solidFill>
                  <a:srgbClr val="FF0000"/>
                </a:solidFill>
                <a:ea typeface="+mn-ea"/>
                <a:cs typeface="+mn-cs"/>
              </a:rPr>
              <a:t>Running Events – before school 8:00am</a:t>
            </a:r>
          </a:p>
          <a:p>
            <a:pPr marL="548640" indent="-411480" eaLnBrk="1" fontAlgn="auto" hangingPunct="1">
              <a:spcAft>
                <a:spcPts val="0"/>
              </a:spcAft>
              <a:buClr>
                <a:schemeClr val="tx1">
                  <a:shade val="95000"/>
                </a:schemeClr>
              </a:buClr>
              <a:buFont typeface="Wingdings 2"/>
              <a:buNone/>
              <a:defRPr/>
            </a:pPr>
            <a:endParaRPr lang="en-US" dirty="0">
              <a:solidFill>
                <a:srgbClr val="FF0000"/>
              </a:solidFill>
              <a:ea typeface="+mn-ea"/>
              <a:cs typeface="+mn-cs"/>
            </a:endParaRPr>
          </a:p>
          <a:p>
            <a:pPr marL="548640" indent="-411480" eaLnBrk="1" fontAlgn="auto" hangingPunct="1">
              <a:spcAft>
                <a:spcPts val="0"/>
              </a:spcAft>
              <a:buClr>
                <a:schemeClr val="tx1">
                  <a:shade val="95000"/>
                </a:schemeClr>
              </a:buClr>
              <a:buFont typeface="Wingdings 2"/>
              <a:buNone/>
              <a:defRPr/>
            </a:pPr>
            <a:r>
              <a:rPr lang="en-US" dirty="0">
                <a:solidFill>
                  <a:srgbClr val="FF0000"/>
                </a:solidFill>
                <a:ea typeface="+mn-ea"/>
                <a:cs typeface="+mn-cs"/>
              </a:rPr>
              <a:t>	Field Events – after school until 4:45pm</a:t>
            </a:r>
          </a:p>
          <a:p>
            <a:pPr marL="548640" indent="-411480" eaLnBrk="1" fontAlgn="auto" hangingPunct="1">
              <a:spcAft>
                <a:spcPts val="0"/>
              </a:spcAft>
              <a:buClr>
                <a:schemeClr val="tx1">
                  <a:shade val="95000"/>
                </a:schemeClr>
              </a:buClr>
              <a:buFont typeface="Wingdings 2"/>
              <a:buNone/>
              <a:defRPr/>
            </a:pPr>
            <a:endParaRPr lang="en-US" dirty="0">
              <a:solidFill>
                <a:srgbClr val="FF0000"/>
              </a:solidFill>
              <a:ea typeface="+mn-ea"/>
              <a:cs typeface="+mn-cs"/>
            </a:endParaRPr>
          </a:p>
          <a:p>
            <a:pPr marL="548640" indent="-411480" eaLnBrk="1" fontAlgn="auto" hangingPunct="1">
              <a:spcAft>
                <a:spcPts val="0"/>
              </a:spcAft>
              <a:buClr>
                <a:schemeClr val="tx1">
                  <a:shade val="95000"/>
                </a:schemeClr>
              </a:buClr>
              <a:buFont typeface="Wingdings 2"/>
              <a:buNone/>
              <a:defRPr/>
            </a:pPr>
            <a:r>
              <a:rPr lang="en-US" dirty="0">
                <a:solidFill>
                  <a:srgbClr val="FF0000"/>
                </a:solidFill>
                <a:ea typeface="+mn-ea"/>
                <a:cs typeface="+mn-cs"/>
              </a:rPr>
              <a:t>	Pole Vault – after school at Marcus High School</a:t>
            </a:r>
          </a:p>
        </p:txBody>
      </p:sp>
    </p:spTree>
    <p:extLst>
      <p:ext uri="{BB962C8B-B14F-4D97-AF65-F5344CB8AC3E}">
        <p14:creationId xmlns:p14="http://schemas.microsoft.com/office/powerpoint/2010/main" val="388148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828CB0-2D4E-094B-9165-A2F9789F8321}"/>
              </a:ext>
            </a:extLst>
          </p:cNvPr>
          <p:cNvSpPr>
            <a:spLocks noGrp="1"/>
          </p:cNvSpPr>
          <p:nvPr>
            <p:ph type="title"/>
          </p:nvPr>
        </p:nvSpPr>
        <p:spPr/>
        <p:txBody>
          <a:bodyPr>
            <a:noAutofit/>
          </a:bodyPr>
          <a:lstStyle/>
          <a:p>
            <a:pPr eaLnBrk="1" fontAlgn="auto" hangingPunct="1">
              <a:spcAft>
                <a:spcPts val="0"/>
              </a:spcAft>
              <a:defRPr/>
            </a:pPr>
            <a:r>
              <a:rPr lang="en-US" sz="8000" dirty="0">
                <a:solidFill>
                  <a:srgbClr val="FF0000"/>
                </a:solidFill>
                <a:ea typeface="+mj-ea"/>
                <a:cs typeface="+mj-cs"/>
              </a:rPr>
              <a:t>Meets</a:t>
            </a:r>
          </a:p>
        </p:txBody>
      </p:sp>
      <p:sp>
        <p:nvSpPr>
          <p:cNvPr id="4" name="Content Placeholder 3">
            <a:extLst>
              <a:ext uri="{FF2B5EF4-FFF2-40B4-BE49-F238E27FC236}">
                <a16:creationId xmlns:a16="http://schemas.microsoft.com/office/drawing/2014/main" id="{EF026302-00AC-5248-B84C-35C90517E2F2}"/>
              </a:ext>
            </a:extLst>
          </p:cNvPr>
          <p:cNvSpPr>
            <a:spLocks noGrp="1"/>
          </p:cNvSpPr>
          <p:nvPr>
            <p:ph idx="1"/>
          </p:nvPr>
        </p:nvSpPr>
        <p:spPr/>
        <p:txBody>
          <a:bodyPr>
            <a:normAutofit/>
          </a:bodyPr>
          <a:lstStyle/>
          <a:p>
            <a:pPr marL="548640" indent="-411480" eaLnBrk="1" fontAlgn="auto" hangingPunct="1">
              <a:spcAft>
                <a:spcPts val="0"/>
              </a:spcAft>
              <a:buClr>
                <a:schemeClr val="tx1">
                  <a:shade val="95000"/>
                </a:schemeClr>
              </a:buClr>
              <a:buFont typeface="Wingdings 2"/>
              <a:buNone/>
              <a:defRPr/>
            </a:pPr>
            <a:r>
              <a:rPr lang="en-US" dirty="0">
                <a:ea typeface="+mn-ea"/>
                <a:cs typeface="+mn-cs"/>
              </a:rPr>
              <a:t>Field events start at 4:30, track events at 5:30</a:t>
            </a:r>
          </a:p>
          <a:p>
            <a:pPr marL="548640" indent="-411480" eaLnBrk="1" fontAlgn="auto" hangingPunct="1">
              <a:spcAft>
                <a:spcPts val="0"/>
              </a:spcAft>
              <a:buClr>
                <a:schemeClr val="tx1">
                  <a:shade val="95000"/>
                </a:schemeClr>
              </a:buClr>
              <a:buFont typeface="Wingdings 2"/>
              <a:buNone/>
              <a:defRPr/>
            </a:pPr>
            <a:endParaRPr lang="en-US" dirty="0">
              <a:ea typeface="+mn-ea"/>
              <a:cs typeface="+mn-cs"/>
            </a:endParaRPr>
          </a:p>
          <a:p>
            <a:pPr marL="548640" indent="-411480" eaLnBrk="1" fontAlgn="auto" hangingPunct="1">
              <a:spcAft>
                <a:spcPts val="0"/>
              </a:spcAft>
              <a:buClr>
                <a:schemeClr val="tx1">
                  <a:shade val="95000"/>
                </a:schemeClr>
              </a:buClr>
              <a:buFont typeface="Wingdings 2"/>
              <a:buNone/>
              <a:defRPr/>
            </a:pPr>
            <a:r>
              <a:rPr lang="en-US" dirty="0">
                <a:ea typeface="+mn-ea"/>
                <a:cs typeface="+mn-cs"/>
              </a:rPr>
              <a:t>Make sure you pay attention to the order of events that is printed on the back of the meet schedule</a:t>
            </a:r>
          </a:p>
          <a:p>
            <a:pPr marL="548640" indent="-411480" eaLnBrk="1" fontAlgn="auto" hangingPunct="1">
              <a:spcAft>
                <a:spcPts val="0"/>
              </a:spcAft>
              <a:buClr>
                <a:schemeClr val="tx1">
                  <a:shade val="95000"/>
                </a:schemeClr>
              </a:buClr>
              <a:buFont typeface="Wingdings 2"/>
              <a:buNone/>
              <a:defRPr/>
            </a:pPr>
            <a:endParaRPr lang="en-US" dirty="0">
              <a:ea typeface="+mn-ea"/>
              <a:cs typeface="+mn-cs"/>
            </a:endParaRPr>
          </a:p>
          <a:p>
            <a:pPr marL="548640" indent="-411480" eaLnBrk="1" fontAlgn="auto" hangingPunct="1">
              <a:spcAft>
                <a:spcPts val="0"/>
              </a:spcAft>
              <a:buClr>
                <a:schemeClr val="tx1">
                  <a:shade val="95000"/>
                </a:schemeClr>
              </a:buClr>
              <a:buFont typeface="Wingdings 2"/>
              <a:buNone/>
              <a:defRPr/>
            </a:pPr>
            <a:r>
              <a:rPr lang="en-US" dirty="0">
                <a:ea typeface="+mn-ea"/>
                <a:cs typeface="+mn-cs"/>
              </a:rPr>
              <a:t>A meet schedule can be found on the website later in the school year.</a:t>
            </a:r>
          </a:p>
        </p:txBody>
      </p:sp>
    </p:spTree>
    <p:extLst>
      <p:ext uri="{BB962C8B-B14F-4D97-AF65-F5344CB8AC3E}">
        <p14:creationId xmlns:p14="http://schemas.microsoft.com/office/powerpoint/2010/main" val="443475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B2D32-39E3-1F4A-8959-2B03849DB3E7}"/>
              </a:ext>
            </a:extLst>
          </p:cNvPr>
          <p:cNvSpPr>
            <a:spLocks noGrp="1"/>
          </p:cNvSpPr>
          <p:nvPr>
            <p:ph type="title"/>
          </p:nvPr>
        </p:nvSpPr>
        <p:spPr/>
        <p:txBody>
          <a:bodyPr>
            <a:noAutofit/>
          </a:bodyPr>
          <a:lstStyle/>
          <a:p>
            <a:pPr eaLnBrk="1" fontAlgn="auto" hangingPunct="1">
              <a:spcAft>
                <a:spcPts val="0"/>
              </a:spcAft>
              <a:defRPr/>
            </a:pPr>
            <a:r>
              <a:rPr lang="en-US" sz="8000" dirty="0">
                <a:solidFill>
                  <a:srgbClr val="FF0000"/>
                </a:solidFill>
                <a:latin typeface="Arial Black"/>
                <a:ea typeface="+mj-ea"/>
                <a:cs typeface="Arial Black"/>
              </a:rPr>
              <a:t>MEET DAY </a:t>
            </a:r>
          </a:p>
        </p:txBody>
      </p:sp>
      <p:sp>
        <p:nvSpPr>
          <p:cNvPr id="22530" name="Content Placeholder 3">
            <a:extLst>
              <a:ext uri="{FF2B5EF4-FFF2-40B4-BE49-F238E27FC236}">
                <a16:creationId xmlns:a16="http://schemas.microsoft.com/office/drawing/2014/main" id="{BE45BDC3-7D55-1649-A664-011EDB71E317}"/>
              </a:ext>
            </a:extLst>
          </p:cNvPr>
          <p:cNvSpPr>
            <a:spLocks noGrp="1"/>
          </p:cNvSpPr>
          <p:nvPr>
            <p:ph idx="1"/>
          </p:nvPr>
        </p:nvSpPr>
        <p:spPr/>
        <p:txBody>
          <a:bodyPr>
            <a:normAutofit lnSpcReduction="10000"/>
          </a:bodyPr>
          <a:lstStyle/>
          <a:p>
            <a:pPr eaLnBrk="1" hangingPunct="1">
              <a:buFont typeface="Wingdings 2" pitchFamily="2" charset="2"/>
              <a:buNone/>
            </a:pPr>
            <a:r>
              <a:rPr lang="en-US" altLang="en-US">
                <a:ea typeface="ＭＳ Ｐゴシック" panose="020B0600070205080204" pitchFamily="34" charset="-128"/>
              </a:rPr>
              <a:t>The boys will take a bus to the location for the meet.  </a:t>
            </a:r>
          </a:p>
          <a:p>
            <a:pPr eaLnBrk="1" hangingPunct="1">
              <a:buFont typeface="Wingdings 2" pitchFamily="2" charset="2"/>
              <a:buNone/>
            </a:pPr>
            <a:r>
              <a:rPr lang="en-US" altLang="en-US">
                <a:ea typeface="ＭＳ Ｐゴシック" panose="020B0600070205080204" pitchFamily="34" charset="-128"/>
              </a:rPr>
              <a:t>The boys will sit together in the bleachers unless they are competing. </a:t>
            </a:r>
          </a:p>
          <a:p>
            <a:pPr eaLnBrk="1" hangingPunct="1">
              <a:buFont typeface="Wingdings 2" pitchFamily="2" charset="2"/>
              <a:buNone/>
            </a:pPr>
            <a:r>
              <a:rPr lang="en-US" altLang="en-US">
                <a:ea typeface="ＭＳ Ｐゴシック" panose="020B0600070205080204" pitchFamily="34" charset="-128"/>
              </a:rPr>
              <a:t>We encourage the boys to bring light HEALTHY snacks for between events.  They should not be eating candy and junk food.  </a:t>
            </a:r>
          </a:p>
          <a:p>
            <a:pPr eaLnBrk="1" hangingPunct="1">
              <a:buFont typeface="Wingdings 2" pitchFamily="2" charset="2"/>
              <a:buNone/>
            </a:pPr>
            <a:r>
              <a:rPr lang="en-US" altLang="en-US">
                <a:ea typeface="ＭＳ Ｐゴシック" panose="020B0600070205080204" pitchFamily="34" charset="-128"/>
              </a:rPr>
              <a:t>Parents are welcome to sign their son out after they are finished for the night. </a:t>
            </a:r>
          </a:p>
        </p:txBody>
      </p:sp>
    </p:spTree>
    <p:extLst>
      <p:ext uri="{BB962C8B-B14F-4D97-AF65-F5344CB8AC3E}">
        <p14:creationId xmlns:p14="http://schemas.microsoft.com/office/powerpoint/2010/main" val="3429880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Non Football Participants</a:t>
            </a:r>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r>
              <a:rPr lang="en-US" b="1" dirty="0"/>
              <a:t>Expectations</a:t>
            </a:r>
            <a:r>
              <a:rPr lang="en-US" dirty="0"/>
              <a:t> – 8</a:t>
            </a:r>
            <a:r>
              <a:rPr lang="en-US" baseline="30000" dirty="0"/>
              <a:t>th</a:t>
            </a:r>
            <a:r>
              <a:rPr lang="en-US" dirty="0"/>
              <a:t> grade will come dressed ready to go outside at 8:50, bags will be left outside…no locker-room access.  7</a:t>
            </a:r>
            <a:r>
              <a:rPr lang="en-US" baseline="30000" dirty="0"/>
              <a:t>th</a:t>
            </a:r>
            <a:r>
              <a:rPr lang="en-US" dirty="0"/>
              <a:t> grade will get dressed out during the athletic period and take their bags outside, will not be allowed into the locker room at the end of school.</a:t>
            </a:r>
          </a:p>
          <a:p>
            <a:pPr marL="0" indent="0">
              <a:buNone/>
            </a:pPr>
            <a:endParaRPr lang="en-US" dirty="0"/>
          </a:p>
          <a:p>
            <a:r>
              <a:rPr lang="en-US" b="1" dirty="0"/>
              <a:t>Spring / Fall sports </a:t>
            </a:r>
            <a:r>
              <a:rPr lang="en-US" dirty="0"/>
              <a:t>– do not play football and do not make the basketball team, then MUST run ALL cross country meets.  Everyone runs Track/Field and Soccer is a cut sport.</a:t>
            </a:r>
          </a:p>
          <a:p>
            <a:pPr marL="0" indent="0">
              <a:buNone/>
            </a:pPr>
            <a:endParaRPr lang="en-US" dirty="0"/>
          </a:p>
          <a:p>
            <a:r>
              <a:rPr lang="en-US" b="1" dirty="0"/>
              <a:t>Workouts</a:t>
            </a:r>
            <a:r>
              <a:rPr lang="en-US" dirty="0"/>
              <a:t> – Aerobic and anaerobic conditioning, </a:t>
            </a:r>
            <a:r>
              <a:rPr lang="en-US" dirty="0" err="1"/>
              <a:t>plyometrics</a:t>
            </a:r>
            <a:r>
              <a:rPr lang="en-US" dirty="0"/>
              <a:t>, footwork and agilities, </a:t>
            </a:r>
            <a:r>
              <a:rPr lang="en-US" dirty="0" err="1"/>
              <a:t>etc</a:t>
            </a:r>
            <a:endParaRPr lang="en-US" dirty="0"/>
          </a:p>
          <a:p>
            <a:endParaRPr lang="en-US" dirty="0"/>
          </a:p>
        </p:txBody>
      </p:sp>
    </p:spTree>
    <p:extLst>
      <p:ext uri="{BB962C8B-B14F-4D97-AF65-F5344CB8AC3E}">
        <p14:creationId xmlns:p14="http://schemas.microsoft.com/office/powerpoint/2010/main" val="23509565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7</a:t>
            </a:r>
            <a:r>
              <a:rPr lang="en-US" baseline="30000" dirty="0">
                <a:solidFill>
                  <a:srgbClr val="FF0000"/>
                </a:solidFill>
              </a:rPr>
              <a:t>th</a:t>
            </a:r>
            <a:r>
              <a:rPr lang="en-US" dirty="0">
                <a:solidFill>
                  <a:srgbClr val="FF0000"/>
                </a:solidFill>
              </a:rPr>
              <a:t> &amp; 8</a:t>
            </a:r>
            <a:r>
              <a:rPr lang="en-US" baseline="30000" dirty="0">
                <a:solidFill>
                  <a:srgbClr val="FF0000"/>
                </a:solidFill>
              </a:rPr>
              <a:t>th</a:t>
            </a:r>
            <a:r>
              <a:rPr lang="en-US" dirty="0">
                <a:solidFill>
                  <a:srgbClr val="FF0000"/>
                </a:solidFill>
              </a:rPr>
              <a:t> Grade Soccer</a:t>
            </a:r>
            <a:endParaRPr lang="en-US" dirty="0"/>
          </a:p>
        </p:txBody>
      </p:sp>
      <p:sp>
        <p:nvSpPr>
          <p:cNvPr id="3" name="Content Placeholder 2"/>
          <p:cNvSpPr>
            <a:spLocks noGrp="1"/>
          </p:cNvSpPr>
          <p:nvPr>
            <p:ph idx="1"/>
          </p:nvPr>
        </p:nvSpPr>
        <p:spPr/>
        <p:txBody>
          <a:bodyPr>
            <a:normAutofit/>
          </a:bodyPr>
          <a:lstStyle/>
          <a:p>
            <a:r>
              <a:rPr lang="en-US" dirty="0"/>
              <a:t>Coaches – Coach </a:t>
            </a:r>
            <a:r>
              <a:rPr lang="en-US" dirty="0" err="1"/>
              <a:t>Dewbre</a:t>
            </a:r>
            <a:r>
              <a:rPr lang="en-US" dirty="0"/>
              <a:t> &amp; Coach Bosker</a:t>
            </a:r>
          </a:p>
          <a:p>
            <a:r>
              <a:rPr lang="en-US" dirty="0"/>
              <a:t>Try-outs will begin when Track season is over, 2-3 days of Try-outs.</a:t>
            </a:r>
          </a:p>
          <a:p>
            <a:r>
              <a:rPr lang="en-US" dirty="0"/>
              <a:t>If they make the Team they will be given a game schedule and a Transportation Release form.</a:t>
            </a:r>
          </a:p>
          <a:p>
            <a:r>
              <a:rPr lang="en-US" dirty="0"/>
              <a:t>Non-soccer will be in offseason</a:t>
            </a:r>
          </a:p>
        </p:txBody>
      </p:sp>
    </p:spTree>
    <p:extLst>
      <p:ext uri="{BB962C8B-B14F-4D97-AF65-F5344CB8AC3E}">
        <p14:creationId xmlns:p14="http://schemas.microsoft.com/office/powerpoint/2010/main" val="40427119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7</a:t>
            </a:r>
            <a:r>
              <a:rPr lang="en-US" baseline="30000" dirty="0">
                <a:solidFill>
                  <a:srgbClr val="FF0000"/>
                </a:solidFill>
              </a:rPr>
              <a:t>th</a:t>
            </a:r>
            <a:r>
              <a:rPr lang="en-US" dirty="0">
                <a:solidFill>
                  <a:srgbClr val="FF0000"/>
                </a:solidFill>
              </a:rPr>
              <a:t> &amp; 8</a:t>
            </a:r>
            <a:r>
              <a:rPr lang="en-US" baseline="30000" dirty="0">
                <a:solidFill>
                  <a:srgbClr val="FF0000"/>
                </a:solidFill>
              </a:rPr>
              <a:t>th</a:t>
            </a:r>
            <a:r>
              <a:rPr lang="en-US" dirty="0">
                <a:solidFill>
                  <a:srgbClr val="FF0000"/>
                </a:solidFill>
              </a:rPr>
              <a:t> Grade Soccer</a:t>
            </a:r>
            <a:endParaRPr lang="en-US" dirty="0"/>
          </a:p>
        </p:txBody>
      </p:sp>
      <p:sp>
        <p:nvSpPr>
          <p:cNvPr id="3" name="Content Placeholder 2"/>
          <p:cNvSpPr>
            <a:spLocks noGrp="1"/>
          </p:cNvSpPr>
          <p:nvPr>
            <p:ph idx="1"/>
          </p:nvPr>
        </p:nvSpPr>
        <p:spPr/>
        <p:txBody>
          <a:bodyPr>
            <a:normAutofit/>
          </a:bodyPr>
          <a:lstStyle/>
          <a:p>
            <a:r>
              <a:rPr lang="en-US" dirty="0"/>
              <a:t>There will be no Game Day meals for soccer, they will need to bring food or have food brought to the office by 4:00 PM.</a:t>
            </a:r>
          </a:p>
          <a:p>
            <a:r>
              <a:rPr lang="en-US" dirty="0"/>
              <a:t>Equipment needs – Soccer Cleats &amp; Shin Guards</a:t>
            </a:r>
          </a:p>
          <a:p>
            <a:r>
              <a:rPr lang="en-US" dirty="0"/>
              <a:t>Please Do NOT buy new Soccer cleats until tryouts are over.</a:t>
            </a:r>
          </a:p>
        </p:txBody>
      </p:sp>
    </p:spTree>
    <p:extLst>
      <p:ext uri="{BB962C8B-B14F-4D97-AF65-F5344CB8AC3E}">
        <p14:creationId xmlns:p14="http://schemas.microsoft.com/office/powerpoint/2010/main" val="2369713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7</a:t>
            </a:r>
            <a:r>
              <a:rPr lang="en-US" baseline="30000" dirty="0">
                <a:solidFill>
                  <a:srgbClr val="FF0000"/>
                </a:solidFill>
              </a:rPr>
              <a:t>th</a:t>
            </a:r>
            <a:r>
              <a:rPr lang="en-US" dirty="0">
                <a:solidFill>
                  <a:srgbClr val="FF0000"/>
                </a:solidFill>
              </a:rPr>
              <a:t> &amp; 8</a:t>
            </a:r>
            <a:r>
              <a:rPr lang="en-US" baseline="30000" dirty="0">
                <a:solidFill>
                  <a:srgbClr val="FF0000"/>
                </a:solidFill>
              </a:rPr>
              <a:t>th</a:t>
            </a:r>
            <a:r>
              <a:rPr lang="en-US" dirty="0">
                <a:solidFill>
                  <a:srgbClr val="FF0000"/>
                </a:solidFill>
              </a:rPr>
              <a:t> Grade Soccer</a:t>
            </a:r>
            <a:endParaRPr lang="en-US" dirty="0"/>
          </a:p>
        </p:txBody>
      </p:sp>
      <p:sp>
        <p:nvSpPr>
          <p:cNvPr id="3" name="Content Placeholder 2"/>
          <p:cNvSpPr>
            <a:spLocks noGrp="1"/>
          </p:cNvSpPr>
          <p:nvPr>
            <p:ph idx="1"/>
          </p:nvPr>
        </p:nvSpPr>
        <p:spPr/>
        <p:txBody>
          <a:bodyPr>
            <a:normAutofit/>
          </a:bodyPr>
          <a:lstStyle/>
          <a:p>
            <a:r>
              <a:rPr lang="en-US" dirty="0"/>
              <a:t>Games will be at 5:30 7</a:t>
            </a:r>
            <a:r>
              <a:rPr lang="en-US" baseline="30000" dirty="0"/>
              <a:t>th</a:t>
            </a:r>
            <a:r>
              <a:rPr lang="en-US" dirty="0"/>
              <a:t> grade &amp; 6:30 8</a:t>
            </a:r>
            <a:r>
              <a:rPr lang="en-US" baseline="30000" dirty="0"/>
              <a:t>th</a:t>
            </a:r>
            <a:r>
              <a:rPr lang="en-US" dirty="0"/>
              <a:t> grade.</a:t>
            </a:r>
          </a:p>
          <a:p>
            <a:r>
              <a:rPr lang="en-US" dirty="0"/>
              <a:t>If a Transportation Release form is not filled out, the student will ride the bus back to school.  Pick up will be by the rear dumpsters.</a:t>
            </a:r>
          </a:p>
        </p:txBody>
      </p:sp>
    </p:spTree>
    <p:extLst>
      <p:ext uri="{BB962C8B-B14F-4D97-AF65-F5344CB8AC3E}">
        <p14:creationId xmlns:p14="http://schemas.microsoft.com/office/powerpoint/2010/main" val="36516286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B320-23F3-2245-874F-A5365D85A7B5}"/>
              </a:ext>
            </a:extLst>
          </p:cNvPr>
          <p:cNvSpPr>
            <a:spLocks noGrp="1"/>
          </p:cNvSpPr>
          <p:nvPr>
            <p:ph type="title"/>
          </p:nvPr>
        </p:nvSpPr>
        <p:spPr/>
        <p:txBody>
          <a:bodyPr/>
          <a:lstStyle/>
          <a:p>
            <a:pPr eaLnBrk="1" fontAlgn="auto" hangingPunct="1">
              <a:spcAft>
                <a:spcPts val="0"/>
              </a:spcAft>
              <a:defRPr/>
            </a:pPr>
            <a:r>
              <a:rPr lang="en-US" sz="6000" dirty="0">
                <a:solidFill>
                  <a:srgbClr val="FF0000"/>
                </a:solidFill>
                <a:latin typeface="Modern No. 20" pitchFamily="18" charset="0"/>
                <a:ea typeface="+mj-ea"/>
                <a:cs typeface="+mj-cs"/>
              </a:rPr>
              <a:t>BUS</a:t>
            </a:r>
          </a:p>
        </p:txBody>
      </p:sp>
      <p:sp>
        <p:nvSpPr>
          <p:cNvPr id="3" name="Content Placeholder 2">
            <a:extLst>
              <a:ext uri="{FF2B5EF4-FFF2-40B4-BE49-F238E27FC236}">
                <a16:creationId xmlns:a16="http://schemas.microsoft.com/office/drawing/2014/main" id="{D2AF2AE2-D79A-8348-A2ED-F024D2E338D1}"/>
              </a:ext>
            </a:extLst>
          </p:cNvPr>
          <p:cNvSpPr>
            <a:spLocks noGrp="1"/>
          </p:cNvSpPr>
          <p:nvPr>
            <p:ph idx="1"/>
          </p:nvPr>
        </p:nvSpPr>
        <p:spPr>
          <a:xfrm>
            <a:off x="0" y="1447800"/>
            <a:ext cx="9144000" cy="5410200"/>
          </a:xfrm>
          <a:solidFill>
            <a:schemeClr val="tx1"/>
          </a:solidFill>
        </p:spPr>
        <p:txBody>
          <a:bodyPr>
            <a:normAutofit/>
          </a:bodyPr>
          <a:lstStyle/>
          <a:p>
            <a:pPr marL="548640" indent="-411480" eaLnBrk="1" fontAlgn="auto" hangingPunct="1">
              <a:spcAft>
                <a:spcPts val="0"/>
              </a:spcAft>
              <a:buClr>
                <a:schemeClr val="tx1">
                  <a:shade val="95000"/>
                </a:schemeClr>
              </a:buClr>
              <a:buFont typeface="Wingdings 2"/>
              <a:buNone/>
              <a:defRPr/>
            </a:pPr>
            <a:r>
              <a:rPr lang="en-US" dirty="0">
                <a:solidFill>
                  <a:schemeClr val="accent1">
                    <a:lumMod val="60000"/>
                    <a:lumOff val="40000"/>
                  </a:schemeClr>
                </a:solidFill>
                <a:ea typeface="+mn-ea"/>
                <a:cs typeface="+mn-cs"/>
              </a:rPr>
              <a:t>	</a:t>
            </a:r>
            <a:r>
              <a:rPr lang="en-US" dirty="0">
                <a:solidFill>
                  <a:srgbClr val="FF0000"/>
                </a:solidFill>
                <a:ea typeface="+mn-ea"/>
                <a:cs typeface="+mn-cs"/>
              </a:rPr>
              <a:t>Team travel will be accomplished in school buses.  </a:t>
            </a:r>
          </a:p>
          <a:p>
            <a:pPr marL="548640" indent="-411480" eaLnBrk="1" fontAlgn="auto" hangingPunct="1">
              <a:spcAft>
                <a:spcPts val="0"/>
              </a:spcAft>
              <a:buClr>
                <a:schemeClr val="tx1">
                  <a:shade val="95000"/>
                </a:schemeClr>
              </a:buClr>
              <a:buFont typeface="Wingdings 2"/>
              <a:buNone/>
              <a:defRPr/>
            </a:pPr>
            <a:r>
              <a:rPr lang="en-US" dirty="0">
                <a:solidFill>
                  <a:srgbClr val="FF0000"/>
                </a:solidFill>
                <a:ea typeface="+mn-ea"/>
                <a:cs typeface="+mn-cs"/>
              </a:rPr>
              <a:t>	Parents are allowed to take their athlete home from a sporting event only if they sign out with a coach.  </a:t>
            </a:r>
          </a:p>
          <a:p>
            <a:pPr marL="548640" indent="-411480" eaLnBrk="1" fontAlgn="auto" hangingPunct="1">
              <a:spcAft>
                <a:spcPts val="0"/>
              </a:spcAft>
              <a:buClr>
                <a:schemeClr val="tx1">
                  <a:shade val="95000"/>
                </a:schemeClr>
              </a:buClr>
              <a:buFont typeface="Wingdings 2"/>
              <a:buNone/>
              <a:defRPr/>
            </a:pPr>
            <a:r>
              <a:rPr lang="en-US" dirty="0">
                <a:solidFill>
                  <a:srgbClr val="FF0000"/>
                </a:solidFill>
                <a:ea typeface="+mn-ea"/>
                <a:cs typeface="+mn-cs"/>
              </a:rPr>
              <a:t>	Parents will not be allowed to take home  athletes </a:t>
            </a:r>
          </a:p>
          <a:p>
            <a:pPr marL="548640" indent="-411480" eaLnBrk="1" fontAlgn="auto" hangingPunct="1">
              <a:spcAft>
                <a:spcPts val="0"/>
              </a:spcAft>
              <a:buClr>
                <a:schemeClr val="tx1">
                  <a:shade val="95000"/>
                </a:schemeClr>
              </a:buClr>
              <a:buFont typeface="Wingdings 2"/>
              <a:buNone/>
              <a:defRPr/>
            </a:pPr>
            <a:r>
              <a:rPr lang="en-US" dirty="0">
                <a:solidFill>
                  <a:srgbClr val="FF0000"/>
                </a:solidFill>
                <a:ea typeface="+mn-ea"/>
                <a:cs typeface="+mn-cs"/>
              </a:rPr>
              <a:t>	that are not their child, unless prior approval has been given by Mrs. </a:t>
            </a:r>
            <a:r>
              <a:rPr lang="en-US" dirty="0" err="1">
                <a:solidFill>
                  <a:srgbClr val="FF0000"/>
                </a:solidFill>
                <a:ea typeface="+mn-ea"/>
                <a:cs typeface="+mn-cs"/>
              </a:rPr>
              <a:t>Casal</a:t>
            </a:r>
            <a:r>
              <a:rPr lang="en-US" dirty="0">
                <a:solidFill>
                  <a:srgbClr val="FF0000"/>
                </a:solidFill>
                <a:ea typeface="+mn-ea"/>
                <a:cs typeface="+mn-cs"/>
              </a:rPr>
              <a:t>.  </a:t>
            </a:r>
          </a:p>
        </p:txBody>
      </p:sp>
      <p:pic>
        <p:nvPicPr>
          <p:cNvPr id="23555" name="Picture 3" descr="blue-bird-school-bus-02.jpg">
            <a:extLst>
              <a:ext uri="{FF2B5EF4-FFF2-40B4-BE49-F238E27FC236}">
                <a16:creationId xmlns:a16="http://schemas.microsoft.com/office/drawing/2014/main" id="{35710BFF-67D0-174A-BAB8-1CEA286FC7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57750" y="5127929"/>
            <a:ext cx="4286250" cy="173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0940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DA801-42F6-8243-8648-459A26D5462F}"/>
              </a:ext>
            </a:extLst>
          </p:cNvPr>
          <p:cNvSpPr>
            <a:spLocks noGrp="1"/>
          </p:cNvSpPr>
          <p:nvPr>
            <p:ph type="title"/>
          </p:nvPr>
        </p:nvSpPr>
        <p:spPr/>
        <p:txBody>
          <a:bodyPr/>
          <a:lstStyle/>
          <a:p>
            <a:r>
              <a:rPr lang="en-US" b="1" dirty="0"/>
              <a:t>QUESTIONS?</a:t>
            </a:r>
          </a:p>
        </p:txBody>
      </p:sp>
      <p:sp>
        <p:nvSpPr>
          <p:cNvPr id="3" name="Content Placeholder 2">
            <a:extLst>
              <a:ext uri="{FF2B5EF4-FFF2-40B4-BE49-F238E27FC236}">
                <a16:creationId xmlns:a16="http://schemas.microsoft.com/office/drawing/2014/main" id="{ECB972A9-8A8F-5B44-A614-ADDF5B426F55}"/>
              </a:ext>
            </a:extLst>
          </p:cNvPr>
          <p:cNvSpPr>
            <a:spLocks noGrp="1"/>
          </p:cNvSpPr>
          <p:nvPr>
            <p:ph idx="1"/>
          </p:nvPr>
        </p:nvSpPr>
        <p:spPr/>
        <p:txBody>
          <a:bodyPr/>
          <a:lstStyle/>
          <a:p>
            <a:pPr algn="ctr"/>
            <a:endParaRPr lang="en-US" dirty="0"/>
          </a:p>
        </p:txBody>
      </p:sp>
    </p:spTree>
    <p:extLst>
      <p:ext uri="{BB962C8B-B14F-4D97-AF65-F5344CB8AC3E}">
        <p14:creationId xmlns:p14="http://schemas.microsoft.com/office/powerpoint/2010/main" val="186632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Lamar Boys Athletics Website</a:t>
            </a:r>
          </a:p>
        </p:txBody>
      </p:sp>
      <p:sp>
        <p:nvSpPr>
          <p:cNvPr id="3" name="Content Placeholder 2"/>
          <p:cNvSpPr>
            <a:spLocks noGrp="1"/>
          </p:cNvSpPr>
          <p:nvPr>
            <p:ph idx="1"/>
          </p:nvPr>
        </p:nvSpPr>
        <p:spPr/>
        <p:txBody>
          <a:bodyPr/>
          <a:lstStyle/>
          <a:p>
            <a:endParaRPr lang="en-US" dirty="0"/>
          </a:p>
          <a:p>
            <a:r>
              <a:rPr lang="en-US" sz="3600" dirty="0"/>
              <a:t>http://www.lisd.net/domain/3151</a:t>
            </a:r>
          </a:p>
          <a:p>
            <a:r>
              <a:rPr lang="en-US" sz="3600" dirty="0"/>
              <a:t>ONLINE FORMS</a:t>
            </a:r>
          </a:p>
          <a:p>
            <a:r>
              <a:rPr lang="en-US" sz="3600" dirty="0"/>
              <a:t>Practice Schedules, Game Sites, Game Times, Roster Updates, </a:t>
            </a:r>
            <a:r>
              <a:rPr lang="en-US" sz="3600" dirty="0" err="1"/>
              <a:t>Etc</a:t>
            </a:r>
            <a:endParaRPr lang="en-US" sz="3600" dirty="0"/>
          </a:p>
        </p:txBody>
      </p:sp>
    </p:spTree>
    <p:extLst>
      <p:ext uri="{BB962C8B-B14F-4D97-AF65-F5344CB8AC3E}">
        <p14:creationId xmlns:p14="http://schemas.microsoft.com/office/powerpoint/2010/main" val="132260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EQUIPMENT/NEEDS</a:t>
            </a:r>
            <a:endParaRPr lang="en-US" dirty="0"/>
          </a:p>
        </p:txBody>
      </p:sp>
      <p:sp>
        <p:nvSpPr>
          <p:cNvPr id="3" name="Content Placeholder 2"/>
          <p:cNvSpPr>
            <a:spLocks noGrp="1"/>
          </p:cNvSpPr>
          <p:nvPr>
            <p:ph idx="1"/>
          </p:nvPr>
        </p:nvSpPr>
        <p:spPr/>
        <p:txBody>
          <a:bodyPr>
            <a:normAutofit fontScale="70000" lnSpcReduction="20000"/>
          </a:bodyPr>
          <a:lstStyle/>
          <a:p>
            <a:pPr>
              <a:buClr>
                <a:srgbClr val="FF0000"/>
              </a:buClr>
              <a:buNone/>
            </a:pPr>
            <a:r>
              <a:rPr lang="en-US" dirty="0"/>
              <a:t>Each player will be issued a helmet, shoulder pads, integrated pants, lock and locker</a:t>
            </a:r>
          </a:p>
          <a:p>
            <a:pPr>
              <a:buClr>
                <a:srgbClr val="FF0000"/>
              </a:buClr>
              <a:buNone/>
            </a:pPr>
            <a:endParaRPr lang="en-US" dirty="0"/>
          </a:p>
          <a:p>
            <a:pPr>
              <a:buClr>
                <a:srgbClr val="FF0000"/>
              </a:buClr>
              <a:buNone/>
            </a:pPr>
            <a:r>
              <a:rPr lang="en-US" dirty="0"/>
              <a:t>Girdles  / Integrated Pants – 7</a:t>
            </a:r>
            <a:r>
              <a:rPr lang="en-US" baseline="30000" dirty="0"/>
              <a:t>th</a:t>
            </a:r>
            <a:r>
              <a:rPr lang="en-US" dirty="0"/>
              <a:t> White 8</a:t>
            </a:r>
            <a:r>
              <a:rPr lang="en-US" baseline="30000" dirty="0"/>
              <a:t>th</a:t>
            </a:r>
            <a:r>
              <a:rPr lang="en-US" dirty="0"/>
              <a:t> Black</a:t>
            </a:r>
          </a:p>
          <a:p>
            <a:pPr>
              <a:buClr>
                <a:srgbClr val="FF0000"/>
              </a:buClr>
              <a:buNone/>
            </a:pPr>
            <a:endParaRPr lang="en-US" dirty="0"/>
          </a:p>
          <a:p>
            <a:pPr>
              <a:buClr>
                <a:srgbClr val="FF0000"/>
              </a:buClr>
              <a:buNone/>
            </a:pPr>
            <a:r>
              <a:rPr lang="en-US" dirty="0"/>
              <a:t>Football cleats, lineman should have high top cleats.  We have extra cleats available.</a:t>
            </a:r>
          </a:p>
          <a:p>
            <a:pPr>
              <a:buClr>
                <a:srgbClr val="FF0000"/>
              </a:buClr>
              <a:buNone/>
            </a:pPr>
            <a:endParaRPr lang="en-US" dirty="0"/>
          </a:p>
          <a:p>
            <a:pPr>
              <a:buClr>
                <a:srgbClr val="FF0000"/>
              </a:buClr>
              <a:buNone/>
            </a:pPr>
            <a:r>
              <a:rPr lang="en-US" dirty="0"/>
              <a:t>Athletic wear – T-shirt, shorts, socks and game day shirt through </a:t>
            </a:r>
            <a:r>
              <a:rPr lang="en-US" dirty="0" err="1"/>
              <a:t>LockerRoom</a:t>
            </a:r>
            <a:r>
              <a:rPr lang="en-US" dirty="0"/>
              <a:t> Sports.</a:t>
            </a:r>
          </a:p>
          <a:p>
            <a:pPr>
              <a:buClr>
                <a:srgbClr val="FF0000"/>
              </a:buClr>
              <a:buNone/>
            </a:pPr>
            <a:endParaRPr lang="en-US" dirty="0"/>
          </a:p>
          <a:p>
            <a:pPr>
              <a:buClr>
                <a:srgbClr val="FF0000"/>
              </a:buClr>
              <a:buNone/>
            </a:pPr>
            <a:r>
              <a:rPr lang="en-US" dirty="0"/>
              <a:t>No jewelry of any kind, no rubber bracelets of any kind during practice or games.</a:t>
            </a:r>
          </a:p>
          <a:p>
            <a:endParaRPr lang="en-US" dirty="0"/>
          </a:p>
        </p:txBody>
      </p:sp>
    </p:spTree>
    <p:extLst>
      <p:ext uri="{BB962C8B-B14F-4D97-AF65-F5344CB8AC3E}">
        <p14:creationId xmlns:p14="http://schemas.microsoft.com/office/powerpoint/2010/main" val="112349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Teams and Game Times</a:t>
            </a:r>
          </a:p>
        </p:txBody>
      </p:sp>
      <p:sp>
        <p:nvSpPr>
          <p:cNvPr id="3" name="Content Placeholder 2"/>
          <p:cNvSpPr>
            <a:spLocks noGrp="1"/>
          </p:cNvSpPr>
          <p:nvPr>
            <p:ph idx="1"/>
          </p:nvPr>
        </p:nvSpPr>
        <p:spPr/>
        <p:txBody>
          <a:bodyPr>
            <a:normAutofit lnSpcReduction="10000"/>
          </a:bodyPr>
          <a:lstStyle/>
          <a:p>
            <a:r>
              <a:rPr lang="en-US" dirty="0"/>
              <a:t>7</a:t>
            </a:r>
            <a:r>
              <a:rPr lang="en-US" baseline="30000" dirty="0"/>
              <a:t>th</a:t>
            </a:r>
            <a:r>
              <a:rPr lang="en-US" dirty="0"/>
              <a:t> Grade (6 Min Quarters)</a:t>
            </a:r>
          </a:p>
          <a:p>
            <a:r>
              <a:rPr lang="en-US" dirty="0"/>
              <a:t>A Team – 7:30</a:t>
            </a:r>
          </a:p>
          <a:p>
            <a:r>
              <a:rPr lang="en-US" dirty="0"/>
              <a:t>B Team – 6:30</a:t>
            </a:r>
          </a:p>
          <a:p>
            <a:r>
              <a:rPr lang="en-US" dirty="0"/>
              <a:t>C Team – 5:30</a:t>
            </a:r>
          </a:p>
          <a:p>
            <a:r>
              <a:rPr lang="en-US" dirty="0"/>
              <a:t>8</a:t>
            </a:r>
            <a:r>
              <a:rPr lang="en-US" baseline="30000" dirty="0"/>
              <a:t>th</a:t>
            </a:r>
            <a:r>
              <a:rPr lang="en-US" dirty="0"/>
              <a:t> Grade (8 Min Quarters)</a:t>
            </a:r>
          </a:p>
          <a:p>
            <a:r>
              <a:rPr lang="en-US" dirty="0"/>
              <a:t>A Team – 7:45</a:t>
            </a:r>
          </a:p>
          <a:p>
            <a:r>
              <a:rPr lang="en-US" dirty="0"/>
              <a:t>B Team – 6:30</a:t>
            </a:r>
          </a:p>
          <a:p>
            <a:r>
              <a:rPr lang="en-US" dirty="0"/>
              <a:t>C Team – 5:30  (8 min running clock quarters)</a:t>
            </a:r>
          </a:p>
        </p:txBody>
      </p:sp>
    </p:spTree>
    <p:extLst>
      <p:ext uri="{BB962C8B-B14F-4D97-AF65-F5344CB8AC3E}">
        <p14:creationId xmlns:p14="http://schemas.microsoft.com/office/powerpoint/2010/main" val="400011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POST GAME INFORMATION</a:t>
            </a:r>
          </a:p>
        </p:txBody>
      </p:sp>
      <p:sp>
        <p:nvSpPr>
          <p:cNvPr id="3" name="Content Placeholder 2"/>
          <p:cNvSpPr>
            <a:spLocks noGrp="1"/>
          </p:cNvSpPr>
          <p:nvPr>
            <p:ph idx="1"/>
          </p:nvPr>
        </p:nvSpPr>
        <p:spPr/>
        <p:txBody>
          <a:bodyPr/>
          <a:lstStyle/>
          <a:p>
            <a:pPr marL="0" indent="0">
              <a:buNone/>
            </a:pPr>
            <a:endParaRPr lang="en-US" dirty="0"/>
          </a:p>
          <a:p>
            <a:r>
              <a:rPr lang="en-US" sz="4000" b="1" dirty="0"/>
              <a:t>LISD Athlete transportation release form</a:t>
            </a:r>
          </a:p>
          <a:p>
            <a:pPr marL="0" indent="0">
              <a:buNone/>
            </a:pPr>
            <a:endParaRPr lang="en-US" sz="4000" b="1" dirty="0">
              <a:solidFill>
                <a:srgbClr val="FF0000"/>
              </a:solidFill>
            </a:endParaRPr>
          </a:p>
          <a:p>
            <a:r>
              <a:rPr lang="en-US" sz="4000" b="1" dirty="0">
                <a:solidFill>
                  <a:srgbClr val="FFFFFF"/>
                </a:solidFill>
              </a:rPr>
              <a:t>Pick up point is by rear dumpsters</a:t>
            </a:r>
          </a:p>
          <a:p>
            <a:endParaRPr lang="en-US" dirty="0"/>
          </a:p>
          <a:p>
            <a:endParaRPr lang="en-US" dirty="0"/>
          </a:p>
        </p:txBody>
      </p:sp>
    </p:spTree>
    <p:extLst>
      <p:ext uri="{BB962C8B-B14F-4D97-AF65-F5344CB8AC3E}">
        <p14:creationId xmlns:p14="http://schemas.microsoft.com/office/powerpoint/2010/main" val="3963993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MISSING PRACTICE</a:t>
            </a:r>
            <a:endParaRPr lang="en-US" dirty="0"/>
          </a:p>
        </p:txBody>
      </p:sp>
      <p:sp>
        <p:nvSpPr>
          <p:cNvPr id="3" name="Content Placeholder 2"/>
          <p:cNvSpPr>
            <a:spLocks noGrp="1"/>
          </p:cNvSpPr>
          <p:nvPr>
            <p:ph idx="1"/>
          </p:nvPr>
        </p:nvSpPr>
        <p:spPr/>
        <p:txBody>
          <a:bodyPr/>
          <a:lstStyle/>
          <a:p>
            <a:pPr>
              <a:buNone/>
            </a:pPr>
            <a:r>
              <a:rPr lang="en-US" dirty="0"/>
              <a:t>If an athlete gets sick or hurt the coaching staff ask that you send a note, call, or  email about their condition.  A doctor’s note, </a:t>
            </a:r>
            <a:r>
              <a:rPr lang="en-US" u="sng" dirty="0"/>
              <a:t>with specific limitations</a:t>
            </a:r>
            <a:r>
              <a:rPr lang="en-US" dirty="0"/>
              <a:t>, is required if the athlete is to miss for an extended period of time.</a:t>
            </a:r>
          </a:p>
          <a:p>
            <a:endParaRPr lang="en-US" dirty="0"/>
          </a:p>
        </p:txBody>
      </p:sp>
    </p:spTree>
    <p:extLst>
      <p:ext uri="{BB962C8B-B14F-4D97-AF65-F5344CB8AC3E}">
        <p14:creationId xmlns:p14="http://schemas.microsoft.com/office/powerpoint/2010/main" val="1776517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Injuries</a:t>
            </a:r>
            <a:endParaRPr lang="en-US" dirty="0"/>
          </a:p>
        </p:txBody>
      </p:sp>
      <p:sp>
        <p:nvSpPr>
          <p:cNvPr id="3" name="Content Placeholder 2"/>
          <p:cNvSpPr>
            <a:spLocks noGrp="1"/>
          </p:cNvSpPr>
          <p:nvPr>
            <p:ph idx="1"/>
          </p:nvPr>
        </p:nvSpPr>
        <p:spPr/>
        <p:txBody>
          <a:bodyPr/>
          <a:lstStyle/>
          <a:p>
            <a:r>
              <a:rPr lang="en-US" dirty="0"/>
              <a:t>When injuries occur we recommend that you see the trainers at Marcus, please let us know so that we can communicate with the trainers.  They will evaluate the injury and let you know if they think you need to go see a doctor or if you need some therapy, which they can offer free of cost. </a:t>
            </a:r>
          </a:p>
        </p:txBody>
      </p:sp>
    </p:spTree>
    <p:extLst>
      <p:ext uri="{BB962C8B-B14F-4D97-AF65-F5344CB8AC3E}">
        <p14:creationId xmlns:p14="http://schemas.microsoft.com/office/powerpoint/2010/main" val="435134267"/>
      </p:ext>
    </p:extLst>
  </p:cSld>
  <p:clrMapOvr>
    <a:masterClrMapping/>
  </p:clrMapOvr>
</p:sld>
</file>

<file path=ppt/theme/theme1.xml><?xml version="1.0" encoding="utf-8"?>
<a:theme xmlns:a="http://schemas.openxmlformats.org/drawingml/2006/main" name="Black">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8415</TotalTime>
  <Words>1676</Words>
  <Application>Microsoft Macintosh PowerPoint</Application>
  <PresentationFormat>On-screen Show (4:3)</PresentationFormat>
  <Paragraphs>191</Paragraphs>
  <Slides>34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ＭＳ Ｐゴシック</vt:lpstr>
      <vt:lpstr>Antique Olive Roman</vt:lpstr>
      <vt:lpstr>Arial</vt:lpstr>
      <vt:lpstr>Arial Black</vt:lpstr>
      <vt:lpstr>Calibri</vt:lpstr>
      <vt:lpstr>Modern No. 20</vt:lpstr>
      <vt:lpstr>Wingdings 2</vt:lpstr>
      <vt:lpstr>Black</vt:lpstr>
      <vt:lpstr>7th and 8th Grade Parent Football Meeting 2019/2020</vt:lpstr>
      <vt:lpstr>Coaches Contact Information</vt:lpstr>
      <vt:lpstr>Non Football Participants</vt:lpstr>
      <vt:lpstr>Lamar Boys Athletics Website</vt:lpstr>
      <vt:lpstr>EQUIPMENT/NEEDS</vt:lpstr>
      <vt:lpstr>Teams and Game Times</vt:lpstr>
      <vt:lpstr>POST GAME INFORMATION</vt:lpstr>
      <vt:lpstr>MISSING PRACTICE</vt:lpstr>
      <vt:lpstr>Injuries</vt:lpstr>
      <vt:lpstr>INSURANCE</vt:lpstr>
      <vt:lpstr>Parent/Coach Relationship</vt:lpstr>
      <vt:lpstr>Continued</vt:lpstr>
      <vt:lpstr>ELIGIBILITY</vt:lpstr>
      <vt:lpstr>LAMAR MIDDLE SCHOOL 7TH AND 8Th GRADE BOYS BASKETBALL PARENT INFORMATION </vt:lpstr>
      <vt:lpstr>Basketball 2020</vt:lpstr>
      <vt:lpstr>Coaches</vt:lpstr>
      <vt:lpstr>Equipment</vt:lpstr>
      <vt:lpstr>Basketball Practice</vt:lpstr>
      <vt:lpstr>MISSING PRACTICE</vt:lpstr>
      <vt:lpstr>Missing Games</vt:lpstr>
      <vt:lpstr>Basketball Games</vt:lpstr>
      <vt:lpstr>GAME DAY </vt:lpstr>
      <vt:lpstr>CROSS COUNTRY</vt:lpstr>
      <vt:lpstr>LAMAR MIDDLE SCHOOL 7TH AND 8Th GRADE BOYS Track PARENT INFORMATION </vt:lpstr>
      <vt:lpstr>Track 2020</vt:lpstr>
      <vt:lpstr>Equipment</vt:lpstr>
      <vt:lpstr>Track Practice</vt:lpstr>
      <vt:lpstr>Meets</vt:lpstr>
      <vt:lpstr>MEET DAY </vt:lpstr>
      <vt:lpstr>7th &amp; 8th Grade Soccer</vt:lpstr>
      <vt:lpstr>7th &amp; 8th Grade Soccer</vt:lpstr>
      <vt:lpstr>7th &amp; 8th Grade Soccer</vt:lpstr>
      <vt:lpstr>BUS</vt:lpstr>
      <vt:lpstr>QUESTIONS?</vt:lpstr>
    </vt:vector>
  </TitlesOfParts>
  <Company>LISD</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7th and 8th Grade Parent Football Meeting 2014/2015</dc:title>
  <dc:creator>Bryan Oliver</dc:creator>
  <cp:lastModifiedBy>Oliver, Bryan</cp:lastModifiedBy>
  <cp:revision>73</cp:revision>
  <dcterms:created xsi:type="dcterms:W3CDTF">2014-07-12T17:18:09Z</dcterms:created>
  <dcterms:modified xsi:type="dcterms:W3CDTF">2019-08-08T22:04:40Z</dcterms:modified>
</cp:coreProperties>
</file>